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77" r:id="rId5"/>
    <p:sldId id="269" r:id="rId6"/>
    <p:sldId id="270" r:id="rId7"/>
    <p:sldId id="271" r:id="rId8"/>
    <p:sldId id="272" r:id="rId9"/>
    <p:sldId id="278" r:id="rId10"/>
    <p:sldId id="273" r:id="rId11"/>
    <p:sldId id="274" r:id="rId12"/>
    <p:sldId id="276" r:id="rId13"/>
    <p:sldId id="275" r:id="rId14"/>
    <p:sldId id="257" r:id="rId15"/>
    <p:sldId id="258" r:id="rId16"/>
    <p:sldId id="259" r:id="rId17"/>
    <p:sldId id="263"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78415D-0459-4387-BC71-8C61C8080CD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145382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78415D-0459-4387-BC71-8C61C8080CD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203871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78415D-0459-4387-BC71-8C61C8080CD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EE9B-CD5F-44EA-8C1B-D7E2F6EF8B5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0290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78415D-0459-4387-BC71-8C61C8080CD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338898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78415D-0459-4387-BC71-8C61C8080CD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EE9B-CD5F-44EA-8C1B-D7E2F6EF8B5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289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78415D-0459-4387-BC71-8C61C8080CD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28515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78415D-0459-4387-BC71-8C61C8080CD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18371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78415D-0459-4387-BC71-8C61C8080CD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210428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78415D-0459-4387-BC71-8C61C8080CD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270332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78415D-0459-4387-BC71-8C61C8080CD0}"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421023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78415D-0459-4387-BC71-8C61C8080CD0}"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23948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78415D-0459-4387-BC71-8C61C8080CD0}" type="datetimeFigureOut">
              <a:rPr lang="en-US" smtClean="0"/>
              <a:t>12/18/2020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222515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78415D-0459-4387-BC71-8C61C8080CD0}" type="datetimeFigureOut">
              <a:rPr lang="en-US" smtClean="0"/>
              <a:t>12/18/2020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226913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8415D-0459-4387-BC71-8C61C8080CD0}" type="datetimeFigureOut">
              <a:rPr lang="en-US" smtClean="0"/>
              <a:t>12/18/2020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27449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78415D-0459-4387-BC71-8C61C8080CD0}"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368374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B78415D-0459-4387-BC71-8C61C8080CD0}"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4EE9B-CD5F-44EA-8C1B-D7E2F6EF8B58}" type="slidenum">
              <a:rPr lang="en-US" smtClean="0"/>
              <a:t>‹#›</a:t>
            </a:fld>
            <a:endParaRPr lang="en-US"/>
          </a:p>
        </p:txBody>
      </p:sp>
    </p:spTree>
    <p:extLst>
      <p:ext uri="{BB962C8B-B14F-4D97-AF65-F5344CB8AC3E}">
        <p14:creationId xmlns:p14="http://schemas.microsoft.com/office/powerpoint/2010/main" val="235185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78415D-0459-4387-BC71-8C61C8080CD0}" type="datetimeFigureOut">
              <a:rPr lang="en-US" smtClean="0"/>
              <a:t>12/18/2020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74EE9B-CD5F-44EA-8C1B-D7E2F6EF8B58}" type="slidenum">
              <a:rPr lang="en-US" smtClean="0"/>
              <a:t>‹#›</a:t>
            </a:fld>
            <a:endParaRPr lang="en-US"/>
          </a:p>
        </p:txBody>
      </p:sp>
    </p:spTree>
    <p:extLst>
      <p:ext uri="{BB962C8B-B14F-4D97-AF65-F5344CB8AC3E}">
        <p14:creationId xmlns:p14="http://schemas.microsoft.com/office/powerpoint/2010/main" val="3627735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c.gov/vaccines/covid-19/info-by-product/pfizer/anaphylaxis-managemen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COVID-19 Vaccine Briefing for HCPs in Yuba-Sutter</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December 18, 2020</a:t>
            </a:r>
          </a:p>
          <a:p>
            <a:r>
              <a:rPr lang="en-US" dirty="0" smtClean="0"/>
              <a:t>Phuong Luu, MD, MHS, FACP</a:t>
            </a:r>
          </a:p>
          <a:p>
            <a:r>
              <a:rPr lang="en-US" dirty="0" smtClean="0"/>
              <a:t>Bi-County Health Officer</a:t>
            </a:r>
          </a:p>
          <a:p>
            <a:r>
              <a:rPr lang="en-US" dirty="0" smtClean="0"/>
              <a:t>Yuba County and Sutter County</a:t>
            </a:r>
            <a:endParaRPr lang="en-US" dirty="0"/>
          </a:p>
        </p:txBody>
      </p:sp>
    </p:spTree>
    <p:extLst>
      <p:ext uri="{BB962C8B-B14F-4D97-AF65-F5344CB8AC3E}">
        <p14:creationId xmlns:p14="http://schemas.microsoft.com/office/powerpoint/2010/main" val="3416301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Clinical Considerations of Pfizer Vaccine </a:t>
            </a:r>
            <a:br>
              <a:rPr lang="en-US" dirty="0" smtClean="0"/>
            </a:br>
            <a:r>
              <a:rPr lang="en-US" dirty="0" smtClean="0"/>
              <a:t>(likely similar for </a:t>
            </a:r>
            <a:r>
              <a:rPr lang="en-US" dirty="0" err="1" smtClean="0"/>
              <a:t>Moderna</a:t>
            </a:r>
            <a:r>
              <a:rPr lang="en-US" dirty="0" smtClean="0"/>
              <a:t>)</a:t>
            </a:r>
            <a:endParaRPr lang="en-US" dirty="0"/>
          </a:p>
        </p:txBody>
      </p:sp>
      <p:sp>
        <p:nvSpPr>
          <p:cNvPr id="8" name="Content Placeholder 7"/>
          <p:cNvSpPr>
            <a:spLocks noGrp="1"/>
          </p:cNvSpPr>
          <p:nvPr>
            <p:ph idx="1"/>
          </p:nvPr>
        </p:nvSpPr>
        <p:spPr/>
        <p:txBody>
          <a:bodyPr>
            <a:normAutofit/>
          </a:bodyPr>
          <a:lstStyle/>
          <a:p>
            <a:r>
              <a:rPr lang="en-US" dirty="0" smtClean="0"/>
              <a:t>Pregnant and lactating women</a:t>
            </a:r>
          </a:p>
          <a:p>
            <a:pPr lvl="1"/>
            <a:r>
              <a:rPr lang="en-US" dirty="0"/>
              <a:t>The American College of Obstetricians and Gynecologists (ACOG) strongly recommended to FDA to include pregnant and lactating women in the approval categories for the Pfizer vaccine.</a:t>
            </a:r>
          </a:p>
          <a:p>
            <a:pPr lvl="1"/>
            <a:r>
              <a:rPr lang="en-US" dirty="0"/>
              <a:t>Though the data is limited, pregnant and lactating women should be offered the Pfizer vaccine if there are no other contraindications. Studies in pregnant women are planned.</a:t>
            </a:r>
          </a:p>
          <a:p>
            <a:pPr lvl="1"/>
            <a:r>
              <a:rPr lang="en-US" dirty="0"/>
              <a:t>There is no need to check pregnancy status prior to vaccination.</a:t>
            </a:r>
          </a:p>
          <a:p>
            <a:pPr lvl="1"/>
            <a:r>
              <a:rPr lang="en-US" dirty="0"/>
              <a:t>Those trying to become pregnant do not need to avoid pregnancy after the Pfizer vaccine.</a:t>
            </a:r>
          </a:p>
          <a:p>
            <a:pPr lvl="1"/>
            <a:r>
              <a:rPr lang="en-US" dirty="0"/>
              <a:t>mRNA vaccines are not thought to pose a risk to breastfeeding infants.</a:t>
            </a:r>
          </a:p>
          <a:p>
            <a:pPr lvl="1"/>
            <a:endParaRPr lang="en-US" dirty="0"/>
          </a:p>
        </p:txBody>
      </p:sp>
    </p:spTree>
    <p:extLst>
      <p:ext uri="{BB962C8B-B14F-4D97-AF65-F5344CB8AC3E}">
        <p14:creationId xmlns:p14="http://schemas.microsoft.com/office/powerpoint/2010/main" val="2368438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Clinical Considerations of Pfizer Vaccine </a:t>
            </a:r>
            <a:br>
              <a:rPr lang="en-US" dirty="0" smtClean="0"/>
            </a:br>
            <a:r>
              <a:rPr lang="en-US" dirty="0" smtClean="0"/>
              <a:t>(likely similar for </a:t>
            </a:r>
            <a:r>
              <a:rPr lang="en-US" dirty="0" err="1" smtClean="0"/>
              <a:t>Moderna</a:t>
            </a:r>
            <a:r>
              <a:rPr lang="en-US" dirty="0" smtClean="0"/>
              <a:t>)</a:t>
            </a:r>
            <a:endParaRPr lang="en-US" dirty="0"/>
          </a:p>
        </p:txBody>
      </p:sp>
      <p:sp>
        <p:nvSpPr>
          <p:cNvPr id="8" name="Content Placeholder 7"/>
          <p:cNvSpPr>
            <a:spLocks noGrp="1"/>
          </p:cNvSpPr>
          <p:nvPr>
            <p:ph idx="1"/>
          </p:nvPr>
        </p:nvSpPr>
        <p:spPr/>
        <p:txBody>
          <a:bodyPr>
            <a:normAutofit fontScale="92500" lnSpcReduction="10000"/>
          </a:bodyPr>
          <a:lstStyle/>
          <a:p>
            <a:pPr lvl="0"/>
            <a:r>
              <a:rPr lang="en-US" dirty="0"/>
              <a:t>CDC has recommended that all individuals vaccinated for COVID-19 with the Pfizer vaccine be monitored for 15 minutes. Those with reported history of allergies to food, insects, and oral medications, are also be monitored for 15 minutes post-vaccination.</a:t>
            </a:r>
          </a:p>
          <a:p>
            <a:pPr lvl="0"/>
            <a:r>
              <a:rPr lang="en-US" dirty="0"/>
              <a:t>For those with a history of anaphylaxis to an injectable medication or another vaccine, not Pfizer, monitoring of 30 minutes is recommended.</a:t>
            </a:r>
          </a:p>
          <a:p>
            <a:pPr lvl="0"/>
            <a:r>
              <a:rPr lang="en-US" dirty="0"/>
              <a:t>Here’s the CDC recommendation for medical equipment and supplies to have on hand during a Pfizer vaccination clinic: </a:t>
            </a:r>
            <a:r>
              <a:rPr lang="en-US" u="sng" dirty="0">
                <a:hlinkClick r:id="rId2"/>
              </a:rPr>
              <a:t>https://www.cdc.gov/vaccines/covid-19/info-by-product/pfizer/anaphylaxis-management.html</a:t>
            </a:r>
            <a:endParaRPr lang="en-US" dirty="0"/>
          </a:p>
          <a:p>
            <a:pPr lvl="0"/>
            <a:r>
              <a:rPr lang="en-US" dirty="0"/>
              <a:t>Patients with a history of anaphylaxis to any components of the Pfizer vaccine should not be vaccinated with it. </a:t>
            </a:r>
          </a:p>
          <a:p>
            <a:pPr lvl="0"/>
            <a:r>
              <a:rPr lang="en-US" dirty="0"/>
              <a:t>The leading culprit within the Pfizer vaccine currently for the recent rare reports of anaphylaxis is the polyethylene glycol (PEG) component, however, this is still an evolving situation. </a:t>
            </a:r>
            <a:r>
              <a:rPr lang="en-US" i="1" dirty="0"/>
              <a:t>More information will likely come from CDC.</a:t>
            </a:r>
            <a:endParaRPr lang="en-US" dirty="0"/>
          </a:p>
          <a:p>
            <a:endParaRPr lang="en-US" dirty="0"/>
          </a:p>
        </p:txBody>
      </p:sp>
    </p:spTree>
    <p:extLst>
      <p:ext uri="{BB962C8B-B14F-4D97-AF65-F5344CB8AC3E}">
        <p14:creationId xmlns:p14="http://schemas.microsoft.com/office/powerpoint/2010/main" val="121532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3337" y="114217"/>
            <a:ext cx="11156830" cy="6648891"/>
          </a:xfrm>
          <a:prstGeom prst="rect">
            <a:avLst/>
          </a:prstGeom>
        </p:spPr>
      </p:pic>
    </p:spTree>
    <p:extLst>
      <p:ext uri="{BB962C8B-B14F-4D97-AF65-F5344CB8AC3E}">
        <p14:creationId xmlns:p14="http://schemas.microsoft.com/office/powerpoint/2010/main" val="1988802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Considerations</a:t>
            </a:r>
            <a:endParaRPr lang="en-US" dirty="0"/>
          </a:p>
        </p:txBody>
      </p:sp>
      <p:sp>
        <p:nvSpPr>
          <p:cNvPr id="3" name="Content Placeholder 2"/>
          <p:cNvSpPr>
            <a:spLocks noGrp="1"/>
          </p:cNvSpPr>
          <p:nvPr>
            <p:ph idx="1"/>
          </p:nvPr>
        </p:nvSpPr>
        <p:spPr/>
        <p:txBody>
          <a:bodyPr/>
          <a:lstStyle/>
          <a:p>
            <a:r>
              <a:rPr lang="en-US" dirty="0" smtClean="0"/>
              <a:t>Pfizer and </a:t>
            </a:r>
            <a:r>
              <a:rPr lang="en-US" dirty="0" err="1" smtClean="0"/>
              <a:t>Moderna</a:t>
            </a:r>
            <a:r>
              <a:rPr lang="en-US" dirty="0" smtClean="0"/>
              <a:t> has been proven effective for COVID-19 disease prevention but </a:t>
            </a:r>
            <a:r>
              <a:rPr lang="en-US" b="1" dirty="0" smtClean="0"/>
              <a:t>not for infection transmission</a:t>
            </a:r>
            <a:r>
              <a:rPr lang="en-US" dirty="0" smtClean="0"/>
              <a:t> </a:t>
            </a:r>
            <a:r>
              <a:rPr lang="en-US" b="1" dirty="0" smtClean="0"/>
              <a:t>prevention </a:t>
            </a:r>
            <a:r>
              <a:rPr lang="en-US" dirty="0" smtClean="0"/>
              <a:t>therefore mitigation measures should still be adhered to:</a:t>
            </a:r>
          </a:p>
          <a:p>
            <a:pPr lvl="1"/>
            <a:r>
              <a:rPr lang="en-US" dirty="0" smtClean="0"/>
              <a:t>Social distancing, face mask, </a:t>
            </a:r>
            <a:r>
              <a:rPr lang="en-US" dirty="0" err="1" smtClean="0"/>
              <a:t>etc</a:t>
            </a:r>
            <a:endParaRPr lang="en-US" dirty="0" smtClean="0"/>
          </a:p>
          <a:p>
            <a:r>
              <a:rPr lang="en-US" dirty="0" smtClean="0"/>
              <a:t>COVID-19 vaccination is not mandatory but healthcare providers should lead by example</a:t>
            </a:r>
          </a:p>
          <a:p>
            <a:r>
              <a:rPr lang="en-US" dirty="0" smtClean="0"/>
              <a:t>The vaccine is at no cost, but healthcare facilities may charge an administration fee</a:t>
            </a:r>
          </a:p>
          <a:p>
            <a:pPr lvl="1"/>
            <a:endParaRPr lang="en-US" dirty="0"/>
          </a:p>
        </p:txBody>
      </p:sp>
    </p:spTree>
    <p:extLst>
      <p:ext uri="{BB962C8B-B14F-4D97-AF65-F5344CB8AC3E}">
        <p14:creationId xmlns:p14="http://schemas.microsoft.com/office/powerpoint/2010/main" val="1027434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CPDH Phase 1A Allocation Guidance</a:t>
            </a:r>
            <a:endParaRPr lang="en-US" dirty="0"/>
          </a:p>
        </p:txBody>
      </p:sp>
      <p:sp>
        <p:nvSpPr>
          <p:cNvPr id="3" name="Content Placeholder 2"/>
          <p:cNvSpPr>
            <a:spLocks noGrp="1"/>
          </p:cNvSpPr>
          <p:nvPr>
            <p:ph idx="1"/>
          </p:nvPr>
        </p:nvSpPr>
        <p:spPr/>
        <p:txBody>
          <a:bodyPr/>
          <a:lstStyle/>
          <a:p>
            <a:r>
              <a:rPr lang="en-US" dirty="0" smtClean="0"/>
              <a:t>Direct healthcare workers</a:t>
            </a:r>
          </a:p>
          <a:p>
            <a:pPr lvl="1"/>
            <a:r>
              <a:rPr lang="en-US" dirty="0" smtClean="0"/>
              <a:t>Tier 1 – general acute care hospital staff; skilled nursing facility/assisted living facility, and inpatient psychiatric facility staff; emergency </a:t>
            </a:r>
            <a:r>
              <a:rPr lang="en-US" b="1" dirty="0" smtClean="0"/>
              <a:t>medical</a:t>
            </a:r>
            <a:r>
              <a:rPr lang="en-US" dirty="0" smtClean="0"/>
              <a:t> workers, dialysis staff</a:t>
            </a:r>
          </a:p>
          <a:p>
            <a:pPr lvl="1"/>
            <a:r>
              <a:rPr lang="en-US" dirty="0" smtClean="0"/>
              <a:t>Tier 2 – intermediate care staff, outpatient clinic staff, outpatient mental health staff, IHSS workers, community health workers (</a:t>
            </a:r>
            <a:r>
              <a:rPr lang="en-US" dirty="0" err="1" smtClean="0"/>
              <a:t>promotoras</a:t>
            </a:r>
            <a:r>
              <a:rPr lang="en-US" dirty="0" smtClean="0"/>
              <a:t>), public health field workers</a:t>
            </a:r>
          </a:p>
          <a:p>
            <a:pPr lvl="1"/>
            <a:r>
              <a:rPr lang="en-US" dirty="0" smtClean="0"/>
              <a:t>Tier 3 – dental clinics, labs and pharmacies not covered by Tiers 1 and 2, </a:t>
            </a:r>
          </a:p>
          <a:p>
            <a:pPr marL="457200" lvl="1" indent="0">
              <a:buNone/>
            </a:pPr>
            <a:endParaRPr lang="en-US" dirty="0"/>
          </a:p>
          <a:p>
            <a:r>
              <a:rPr lang="en-US" dirty="0" smtClean="0"/>
              <a:t>Residents of long-term care facilities including those in skilled, assisted living, and group homes </a:t>
            </a:r>
            <a:endParaRPr lang="en-US" dirty="0"/>
          </a:p>
        </p:txBody>
      </p:sp>
    </p:spTree>
    <p:extLst>
      <p:ext uri="{BB962C8B-B14F-4D97-AF65-F5344CB8AC3E}">
        <p14:creationId xmlns:p14="http://schemas.microsoft.com/office/powerpoint/2010/main" val="2095332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CDC-Pharmacy Partnership</a:t>
            </a:r>
            <a:endParaRPr lang="en-US" dirty="0"/>
          </a:p>
        </p:txBody>
      </p:sp>
      <p:sp>
        <p:nvSpPr>
          <p:cNvPr id="3" name="Content Placeholder 2"/>
          <p:cNvSpPr>
            <a:spLocks noGrp="1"/>
          </p:cNvSpPr>
          <p:nvPr>
            <p:ph idx="1"/>
          </p:nvPr>
        </p:nvSpPr>
        <p:spPr/>
        <p:txBody>
          <a:bodyPr/>
          <a:lstStyle/>
          <a:p>
            <a:r>
              <a:rPr lang="en-US" dirty="0" smtClean="0"/>
              <a:t>CDC through CVS and Walgreens will immunize skilled nursing facilities (SNFs) and assisted living facilities staff and residents </a:t>
            </a:r>
          </a:p>
          <a:p>
            <a:r>
              <a:rPr lang="en-US" dirty="0" smtClean="0"/>
              <a:t>Roll out for SNFs is last week of December 2020</a:t>
            </a:r>
          </a:p>
          <a:p>
            <a:r>
              <a:rPr lang="en-US" dirty="0" smtClean="0"/>
              <a:t>Vaccination for the assisted living facilities will be right after the SNFs </a:t>
            </a:r>
            <a:endParaRPr lang="en-US" dirty="0"/>
          </a:p>
          <a:p>
            <a:r>
              <a:rPr lang="en-US" dirty="0" smtClean="0"/>
              <a:t>Group homes and other congregant facilities will be outreached via the County</a:t>
            </a:r>
            <a:endParaRPr lang="en-US" dirty="0"/>
          </a:p>
        </p:txBody>
      </p:sp>
    </p:spTree>
    <p:extLst>
      <p:ext uri="{BB962C8B-B14F-4D97-AF65-F5344CB8AC3E}">
        <p14:creationId xmlns:p14="http://schemas.microsoft.com/office/powerpoint/2010/main" val="449146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Allocation </a:t>
            </a:r>
            <a:endParaRPr lang="en-US" dirty="0"/>
          </a:p>
        </p:txBody>
      </p:sp>
      <p:sp>
        <p:nvSpPr>
          <p:cNvPr id="3" name="Content Placeholder 2"/>
          <p:cNvSpPr>
            <a:spLocks noGrp="1"/>
          </p:cNvSpPr>
          <p:nvPr>
            <p:ph idx="1"/>
          </p:nvPr>
        </p:nvSpPr>
        <p:spPr/>
        <p:txBody>
          <a:bodyPr/>
          <a:lstStyle/>
          <a:p>
            <a:r>
              <a:rPr lang="en-US" dirty="0" smtClean="0"/>
              <a:t>All healthcare facilities MUST register via </a:t>
            </a:r>
            <a:r>
              <a:rPr lang="en-US" dirty="0" err="1" smtClean="0"/>
              <a:t>COVIDReadi</a:t>
            </a:r>
            <a:endParaRPr lang="en-US" dirty="0" smtClean="0"/>
          </a:p>
          <a:p>
            <a:r>
              <a:rPr lang="en-US" dirty="0" smtClean="0"/>
              <a:t>We are requiring that all healthcare facilities participating in vaccination be enrolled in </a:t>
            </a:r>
            <a:r>
              <a:rPr lang="en-US" dirty="0" err="1" smtClean="0"/>
              <a:t>PrepMOD</a:t>
            </a:r>
            <a:endParaRPr lang="en-US" dirty="0" smtClean="0"/>
          </a:p>
          <a:p>
            <a:pPr lvl="1"/>
            <a:r>
              <a:rPr lang="en-US" dirty="0" err="1" smtClean="0"/>
              <a:t>PrepMOD</a:t>
            </a:r>
            <a:r>
              <a:rPr lang="en-US" dirty="0" smtClean="0"/>
              <a:t> is registration and vaccine monitoring program which DIRECTLY ports information into CAIR </a:t>
            </a:r>
          </a:p>
          <a:p>
            <a:pPr lvl="1"/>
            <a:r>
              <a:rPr lang="en-US" dirty="0" smtClean="0"/>
              <a:t>Bypasses the need for CAIR enrollment for facilities who do not have CAIR access previously</a:t>
            </a:r>
          </a:p>
          <a:p>
            <a:r>
              <a:rPr lang="en-US" dirty="0" smtClean="0"/>
              <a:t>Some allocation sites will be limited due to lack of storage capability</a:t>
            </a:r>
          </a:p>
          <a:p>
            <a:pPr lvl="1"/>
            <a:endParaRPr lang="en-US" dirty="0"/>
          </a:p>
        </p:txBody>
      </p:sp>
    </p:spTree>
    <p:extLst>
      <p:ext uri="{BB962C8B-B14F-4D97-AF65-F5344CB8AC3E}">
        <p14:creationId xmlns:p14="http://schemas.microsoft.com/office/powerpoint/2010/main" val="1579188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1B – Essential Services Sectors </a:t>
            </a:r>
            <a:endParaRPr lang="en-US" dirty="0"/>
          </a:p>
        </p:txBody>
      </p:sp>
      <p:sp>
        <p:nvSpPr>
          <p:cNvPr id="3" name="Content Placeholder 2"/>
          <p:cNvSpPr>
            <a:spLocks noGrp="1"/>
          </p:cNvSpPr>
          <p:nvPr>
            <p:ph idx="1"/>
          </p:nvPr>
        </p:nvSpPr>
        <p:spPr/>
        <p:txBody>
          <a:bodyPr/>
          <a:lstStyle/>
          <a:p>
            <a:r>
              <a:rPr lang="en-US" dirty="0" smtClean="0"/>
              <a:t>15 remaining essential sectors</a:t>
            </a:r>
          </a:p>
          <a:p>
            <a:r>
              <a:rPr lang="en-US" dirty="0" smtClean="0"/>
              <a:t>County is awaiting more specific guidance from ACIP and State on the </a:t>
            </a:r>
            <a:r>
              <a:rPr lang="en-US" dirty="0" err="1" smtClean="0"/>
              <a:t>tiering</a:t>
            </a:r>
            <a:r>
              <a:rPr lang="en-US" dirty="0" smtClean="0"/>
              <a:t>/sub-prioritization within Phase 1B</a:t>
            </a:r>
          </a:p>
          <a:p>
            <a:pPr lvl="1"/>
            <a:r>
              <a:rPr lang="en-US" dirty="0" smtClean="0"/>
              <a:t>Guidance expected in next 2-3 weeks</a:t>
            </a:r>
          </a:p>
          <a:p>
            <a:r>
              <a:rPr lang="en-US" dirty="0" smtClean="0"/>
              <a:t>Once guidance available, outreach based on the sub-prioritized sectors will begin</a:t>
            </a:r>
          </a:p>
          <a:p>
            <a:pPr marL="0" indent="0">
              <a:buNone/>
            </a:pPr>
            <a:endParaRPr lang="en-US" dirty="0" smtClean="0"/>
          </a:p>
        </p:txBody>
      </p:sp>
    </p:spTree>
    <p:extLst>
      <p:ext uri="{BB962C8B-B14F-4D97-AF65-F5344CB8AC3E}">
        <p14:creationId xmlns:p14="http://schemas.microsoft.com/office/powerpoint/2010/main" val="1331372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Outreach</a:t>
            </a:r>
            <a:endParaRPr lang="en-US" dirty="0"/>
          </a:p>
        </p:txBody>
      </p:sp>
      <p:sp>
        <p:nvSpPr>
          <p:cNvPr id="3" name="Content Placeholder 2"/>
          <p:cNvSpPr>
            <a:spLocks noGrp="1"/>
          </p:cNvSpPr>
          <p:nvPr>
            <p:ph idx="1"/>
          </p:nvPr>
        </p:nvSpPr>
        <p:spPr/>
        <p:txBody>
          <a:bodyPr/>
          <a:lstStyle/>
          <a:p>
            <a:r>
              <a:rPr lang="en-US" dirty="0" smtClean="0"/>
              <a:t>Dedicated COVID-19 vaccine website </a:t>
            </a:r>
          </a:p>
          <a:p>
            <a:pPr lvl="1"/>
            <a:r>
              <a:rPr lang="en-US" dirty="0" smtClean="0"/>
              <a:t>Websites have general information for public and healthcare providers</a:t>
            </a:r>
          </a:p>
          <a:p>
            <a:pPr lvl="1"/>
            <a:r>
              <a:rPr lang="en-US" dirty="0" smtClean="0"/>
              <a:t>Questions can be submitted electronically or via phone </a:t>
            </a:r>
          </a:p>
          <a:p>
            <a:r>
              <a:rPr lang="en-US" dirty="0"/>
              <a:t>C</a:t>
            </a:r>
            <a:r>
              <a:rPr lang="en-US" dirty="0" smtClean="0"/>
              <a:t>ommunity-based organizations will be contacted once Phase 1B guidance is out </a:t>
            </a:r>
          </a:p>
          <a:p>
            <a:pPr marL="0" indent="0">
              <a:buNone/>
            </a:pP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279660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1834" y="260237"/>
            <a:ext cx="11271849" cy="6396267"/>
          </a:xfrm>
          <a:prstGeom prst="rect">
            <a:avLst/>
          </a:prstGeom>
        </p:spPr>
      </p:pic>
    </p:spTree>
    <p:extLst>
      <p:ext uri="{BB962C8B-B14F-4D97-AF65-F5344CB8AC3E}">
        <p14:creationId xmlns:p14="http://schemas.microsoft.com/office/powerpoint/2010/main" val="4021297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325" y="268301"/>
            <a:ext cx="11490383" cy="6437386"/>
          </a:xfrm>
          <a:prstGeom prst="rect">
            <a:avLst/>
          </a:prstGeom>
        </p:spPr>
      </p:pic>
    </p:spTree>
    <p:extLst>
      <p:ext uri="{BB962C8B-B14F-4D97-AF65-F5344CB8AC3E}">
        <p14:creationId xmlns:p14="http://schemas.microsoft.com/office/powerpoint/2010/main" val="3176930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mRNA Vaccines</a:t>
            </a:r>
            <a:endParaRPr lang="en-US" dirty="0"/>
          </a:p>
        </p:txBody>
      </p:sp>
      <p:sp>
        <p:nvSpPr>
          <p:cNvPr id="3" name="Content Placeholder 2"/>
          <p:cNvSpPr>
            <a:spLocks noGrp="1"/>
          </p:cNvSpPr>
          <p:nvPr>
            <p:ph idx="1"/>
          </p:nvPr>
        </p:nvSpPr>
        <p:spPr/>
        <p:txBody>
          <a:bodyPr>
            <a:normAutofit/>
          </a:bodyPr>
          <a:lstStyle/>
          <a:p>
            <a:pPr lvl="0"/>
            <a:r>
              <a:rPr lang="en-US" dirty="0"/>
              <a:t>mRNA is the abbreviation for “messenger” RNA. The mRNA is quite fragile and requires encasement within a lipid nanoparticle so that it can safely enter the cell’s cytoplasm.</a:t>
            </a:r>
          </a:p>
          <a:p>
            <a:pPr lvl="0"/>
            <a:r>
              <a:rPr lang="en-US" dirty="0"/>
              <a:t>The mRNA does NOT enter a cell’s nucleus and cannot alter one’s DNA.</a:t>
            </a:r>
          </a:p>
          <a:p>
            <a:pPr lvl="0"/>
            <a:r>
              <a:rPr lang="en-US" dirty="0"/>
              <a:t>Once in the cytoplasm, the mRNA prompts the cell to make the SARS-COV2 spike </a:t>
            </a:r>
            <a:r>
              <a:rPr lang="en-US" dirty="0" smtClean="0"/>
              <a:t>protein</a:t>
            </a:r>
          </a:p>
          <a:p>
            <a:pPr lvl="0"/>
            <a:r>
              <a:rPr lang="en-US" dirty="0" smtClean="0"/>
              <a:t>mRNA </a:t>
            </a:r>
            <a:r>
              <a:rPr lang="en-US" dirty="0"/>
              <a:t>vaccines do not contain a live virus and do not carry a risk of causing disease in the vaccinated </a:t>
            </a:r>
            <a:r>
              <a:rPr lang="en-US" dirty="0" smtClean="0"/>
              <a:t>person</a:t>
            </a:r>
          </a:p>
          <a:p>
            <a:pPr lvl="0"/>
            <a:r>
              <a:rPr lang="en-US" dirty="0" smtClean="0"/>
              <a:t>Currently, there are two COVID-19 vaccines utilizing this technology: Pfizer and </a:t>
            </a:r>
            <a:r>
              <a:rPr lang="en-US" dirty="0" err="1" smtClean="0"/>
              <a:t>Moderna</a:t>
            </a:r>
            <a:endParaRPr lang="en-US" dirty="0"/>
          </a:p>
          <a:p>
            <a:endParaRPr lang="en-US" dirty="0"/>
          </a:p>
        </p:txBody>
      </p:sp>
    </p:spTree>
    <p:extLst>
      <p:ext uri="{BB962C8B-B14F-4D97-AF65-F5344CB8AC3E}">
        <p14:creationId xmlns:p14="http://schemas.microsoft.com/office/powerpoint/2010/main" val="458280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693942-57F6-4B4C-A6A9-745E5977979C}"/>
              </a:ext>
            </a:extLst>
          </p:cNvPr>
          <p:cNvSpPr>
            <a:spLocks noGrp="1"/>
          </p:cNvSpPr>
          <p:nvPr>
            <p:ph type="title"/>
          </p:nvPr>
        </p:nvSpPr>
        <p:spPr/>
        <p:txBody>
          <a:bodyPr/>
          <a:lstStyle/>
          <a:p>
            <a:r>
              <a:rPr lang="en-US" dirty="0"/>
              <a:t>Pfizer Phase 3 Results</a:t>
            </a:r>
          </a:p>
        </p:txBody>
      </p:sp>
      <p:sp>
        <p:nvSpPr>
          <p:cNvPr id="6" name="Content Placeholder 5">
            <a:extLst>
              <a:ext uri="{FF2B5EF4-FFF2-40B4-BE49-F238E27FC236}">
                <a16:creationId xmlns:a16="http://schemas.microsoft.com/office/drawing/2014/main" id="{1B65B2B0-CA14-3F46-BDF1-13C216657DFB}"/>
              </a:ext>
            </a:extLst>
          </p:cNvPr>
          <p:cNvSpPr>
            <a:spLocks noGrp="1"/>
          </p:cNvSpPr>
          <p:nvPr>
            <p:ph idx="1"/>
          </p:nvPr>
        </p:nvSpPr>
        <p:spPr>
          <a:xfrm>
            <a:off x="677334" y="1930401"/>
            <a:ext cx="8596668" cy="4110962"/>
          </a:xfrm>
        </p:spPr>
        <p:txBody>
          <a:bodyPr/>
          <a:lstStyle/>
          <a:p>
            <a:r>
              <a:rPr lang="en-US" dirty="0"/>
              <a:t>Over 44,000 vaccinated volunteers </a:t>
            </a:r>
          </a:p>
          <a:p>
            <a:r>
              <a:rPr lang="en-US" dirty="0"/>
              <a:t>95% effective beginning 7 days after Dose 2</a:t>
            </a:r>
          </a:p>
          <a:p>
            <a:r>
              <a:rPr lang="en-US" dirty="0"/>
              <a:t>170 total COVID + cases observed in the 44,000</a:t>
            </a:r>
          </a:p>
          <a:p>
            <a:pPr lvl="1"/>
            <a:r>
              <a:rPr lang="en-US" dirty="0"/>
              <a:t>162 in placebo group, 8 in immunized group </a:t>
            </a:r>
            <a:r>
              <a:rPr lang="en-US" u="sng" dirty="0"/>
              <a:t>after Dose 1</a:t>
            </a:r>
          </a:p>
          <a:p>
            <a:pPr lvl="1"/>
            <a:r>
              <a:rPr lang="en-US" dirty="0"/>
              <a:t>3 in placebo group, 1 in immunized group </a:t>
            </a:r>
            <a:r>
              <a:rPr lang="en-US" u="sng" dirty="0"/>
              <a:t>after Dose 2</a:t>
            </a:r>
          </a:p>
          <a:p>
            <a:pPr lvl="1"/>
            <a:r>
              <a:rPr lang="en-US" dirty="0"/>
              <a:t>10 cases of SEVERE COVID disease: 9 in placebo group, </a:t>
            </a:r>
            <a:r>
              <a:rPr lang="en-US" u="sng" dirty="0"/>
              <a:t>one</a:t>
            </a:r>
            <a:r>
              <a:rPr lang="en-US" dirty="0"/>
              <a:t> in the vaccinated group</a:t>
            </a:r>
          </a:p>
          <a:p>
            <a:r>
              <a:rPr lang="en-US" dirty="0"/>
              <a:t>Durability of immune protection under investigation</a:t>
            </a:r>
          </a:p>
          <a:p>
            <a:endParaRPr lang="en-US" dirty="0"/>
          </a:p>
        </p:txBody>
      </p:sp>
    </p:spTree>
    <p:extLst>
      <p:ext uri="{BB962C8B-B14F-4D97-AF65-F5344CB8AC3E}">
        <p14:creationId xmlns:p14="http://schemas.microsoft.com/office/powerpoint/2010/main" val="3835468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DC27-0BA9-104F-9813-6D9D242B27A2}"/>
              </a:ext>
            </a:extLst>
          </p:cNvPr>
          <p:cNvSpPr>
            <a:spLocks noGrp="1"/>
          </p:cNvSpPr>
          <p:nvPr>
            <p:ph type="title"/>
          </p:nvPr>
        </p:nvSpPr>
        <p:spPr/>
        <p:txBody>
          <a:bodyPr/>
          <a:lstStyle/>
          <a:p>
            <a:r>
              <a:rPr lang="en-US" dirty="0" err="1"/>
              <a:t>Moderna</a:t>
            </a:r>
            <a:r>
              <a:rPr lang="en-US" dirty="0"/>
              <a:t> Phase 3 Results</a:t>
            </a:r>
          </a:p>
        </p:txBody>
      </p:sp>
      <p:sp>
        <p:nvSpPr>
          <p:cNvPr id="3" name="Content Placeholder 2">
            <a:extLst>
              <a:ext uri="{FF2B5EF4-FFF2-40B4-BE49-F238E27FC236}">
                <a16:creationId xmlns:a16="http://schemas.microsoft.com/office/drawing/2014/main" id="{2BBD4BB9-09FF-994A-B036-1967423A2573}"/>
              </a:ext>
            </a:extLst>
          </p:cNvPr>
          <p:cNvSpPr>
            <a:spLocks noGrp="1"/>
          </p:cNvSpPr>
          <p:nvPr>
            <p:ph idx="1"/>
          </p:nvPr>
        </p:nvSpPr>
        <p:spPr>
          <a:xfrm>
            <a:off x="736121" y="1748287"/>
            <a:ext cx="9303229" cy="4744587"/>
          </a:xfrm>
        </p:spPr>
        <p:txBody>
          <a:bodyPr>
            <a:normAutofit/>
          </a:bodyPr>
          <a:lstStyle/>
          <a:p>
            <a:r>
              <a:rPr lang="en-US" dirty="0"/>
              <a:t>Over 25,650 fully vaccinated (both doses) volunteers</a:t>
            </a:r>
          </a:p>
          <a:p>
            <a:r>
              <a:rPr lang="en-US" dirty="0"/>
              <a:t>7000 over age 65</a:t>
            </a:r>
          </a:p>
          <a:p>
            <a:r>
              <a:rPr lang="en-US" dirty="0"/>
              <a:t>42% of enrollment in medically high risk populations (co-infection with HIV, </a:t>
            </a:r>
            <a:r>
              <a:rPr lang="en-US" dirty="0" err="1"/>
              <a:t>HepB</a:t>
            </a:r>
            <a:r>
              <a:rPr lang="en-US" dirty="0"/>
              <a:t>, </a:t>
            </a:r>
            <a:r>
              <a:rPr lang="en-US" dirty="0" err="1"/>
              <a:t>HepC</a:t>
            </a:r>
            <a:r>
              <a:rPr lang="en-US" dirty="0"/>
              <a:t>, diabetes)</a:t>
            </a:r>
          </a:p>
          <a:p>
            <a:r>
              <a:rPr lang="en-US" dirty="0"/>
              <a:t>28% minority vaccinated volunteers</a:t>
            </a:r>
          </a:p>
          <a:p>
            <a:r>
              <a:rPr lang="en-US" dirty="0"/>
              <a:t>Durability of immune protection: recent study in NEJM shows excellent antibody protective ability 90 days after the second injection</a:t>
            </a:r>
          </a:p>
          <a:p>
            <a:endParaRPr lang="en-US" dirty="0"/>
          </a:p>
          <a:p>
            <a:endParaRPr lang="en-US" dirty="0"/>
          </a:p>
        </p:txBody>
      </p:sp>
    </p:spTree>
    <p:extLst>
      <p:ext uri="{BB962C8B-B14F-4D97-AF65-F5344CB8AC3E}">
        <p14:creationId xmlns:p14="http://schemas.microsoft.com/office/powerpoint/2010/main" val="3598839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Side-by-Side Comparison</a:t>
            </a:r>
            <a:endParaRPr lang="en-US" dirty="0"/>
          </a:p>
        </p:txBody>
      </p:sp>
      <p:sp>
        <p:nvSpPr>
          <p:cNvPr id="3" name="Text Placeholder 2"/>
          <p:cNvSpPr>
            <a:spLocks noGrp="1"/>
          </p:cNvSpPr>
          <p:nvPr>
            <p:ph type="body" idx="1"/>
          </p:nvPr>
        </p:nvSpPr>
        <p:spPr/>
        <p:txBody>
          <a:bodyPr/>
          <a:lstStyle/>
          <a:p>
            <a:r>
              <a:rPr lang="en-US" dirty="0" smtClean="0"/>
              <a:t>Pfizer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2-dose series </a:t>
            </a:r>
          </a:p>
          <a:p>
            <a:r>
              <a:rPr lang="en-US" dirty="0" smtClean="0"/>
              <a:t>21 days apart </a:t>
            </a:r>
          </a:p>
          <a:p>
            <a:r>
              <a:rPr lang="en-US" dirty="0" smtClean="0"/>
              <a:t>95</a:t>
            </a:r>
            <a:r>
              <a:rPr lang="en-US" dirty="0"/>
              <a:t>% effective (Phase 3) at preventing </a:t>
            </a:r>
            <a:r>
              <a:rPr lang="en-US" b="1" dirty="0" smtClean="0"/>
              <a:t>disease</a:t>
            </a:r>
            <a:r>
              <a:rPr lang="en-US" dirty="0"/>
              <a:t> </a:t>
            </a:r>
            <a:r>
              <a:rPr lang="en-US" dirty="0" smtClean="0"/>
              <a:t>after </a:t>
            </a:r>
            <a:r>
              <a:rPr lang="en-US" i="1" dirty="0" smtClean="0"/>
              <a:t>second dose</a:t>
            </a:r>
          </a:p>
          <a:p>
            <a:r>
              <a:rPr lang="en-US" dirty="0" smtClean="0"/>
              <a:t>Approved by FDA on December 11, 2020 for use in age 16 years and older</a:t>
            </a:r>
          </a:p>
          <a:p>
            <a:r>
              <a:rPr lang="en-US" dirty="0" smtClean="0"/>
              <a:t>ACIP recommended for 16 years and older on December 12, 2020</a:t>
            </a:r>
          </a:p>
          <a:p>
            <a:pPr marL="0" indent="0">
              <a:buNone/>
            </a:pPr>
            <a:endParaRPr lang="en-US" dirty="0" smtClean="0"/>
          </a:p>
          <a:p>
            <a:endParaRPr lang="en-US" dirty="0"/>
          </a:p>
        </p:txBody>
      </p:sp>
      <p:sp>
        <p:nvSpPr>
          <p:cNvPr id="5" name="Text Placeholder 4"/>
          <p:cNvSpPr>
            <a:spLocks noGrp="1"/>
          </p:cNvSpPr>
          <p:nvPr>
            <p:ph type="body" sz="quarter" idx="3"/>
          </p:nvPr>
        </p:nvSpPr>
        <p:spPr/>
        <p:txBody>
          <a:bodyPr/>
          <a:lstStyle/>
          <a:p>
            <a:r>
              <a:rPr lang="en-US" dirty="0" err="1" smtClean="0"/>
              <a:t>Moderna</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2-dose series</a:t>
            </a:r>
          </a:p>
          <a:p>
            <a:r>
              <a:rPr lang="en-US" dirty="0" smtClean="0"/>
              <a:t>28 days apart </a:t>
            </a:r>
          </a:p>
          <a:p>
            <a:r>
              <a:rPr lang="en-US" dirty="0" smtClean="0"/>
              <a:t>94</a:t>
            </a:r>
            <a:r>
              <a:rPr lang="en-US" dirty="0"/>
              <a:t>% effective (Phase 3) at preventing </a:t>
            </a:r>
            <a:r>
              <a:rPr lang="en-US" b="1" dirty="0" smtClean="0"/>
              <a:t>disease</a:t>
            </a:r>
            <a:r>
              <a:rPr lang="en-US" dirty="0" smtClean="0"/>
              <a:t> after </a:t>
            </a:r>
            <a:r>
              <a:rPr lang="en-US" i="1" dirty="0" smtClean="0"/>
              <a:t>second dose</a:t>
            </a:r>
          </a:p>
          <a:p>
            <a:r>
              <a:rPr lang="en-US" dirty="0" smtClean="0"/>
              <a:t>Approved expected by the FDA today (December 18, 2020) for 18 years and older</a:t>
            </a:r>
          </a:p>
          <a:p>
            <a:r>
              <a:rPr lang="en-US" dirty="0" smtClean="0"/>
              <a:t>ACIP to meet on December 20, 2020 to discuss </a:t>
            </a:r>
            <a:r>
              <a:rPr lang="en-US" dirty="0" err="1" smtClean="0"/>
              <a:t>Moderna</a:t>
            </a:r>
            <a:endParaRPr lang="en-US" dirty="0" smtClean="0"/>
          </a:p>
        </p:txBody>
      </p:sp>
    </p:spTree>
    <p:extLst>
      <p:ext uri="{BB962C8B-B14F-4D97-AF65-F5344CB8AC3E}">
        <p14:creationId xmlns:p14="http://schemas.microsoft.com/office/powerpoint/2010/main" val="670964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Clinical Considerations of Pfizer Vaccine </a:t>
            </a:r>
            <a:br>
              <a:rPr lang="en-US" dirty="0" smtClean="0"/>
            </a:br>
            <a:r>
              <a:rPr lang="en-US" dirty="0" smtClean="0"/>
              <a:t>(likely similar for </a:t>
            </a:r>
            <a:r>
              <a:rPr lang="en-US" dirty="0" err="1" smtClean="0"/>
              <a:t>Moderna</a:t>
            </a:r>
            <a:r>
              <a:rPr lang="en-US" dirty="0" smtClean="0"/>
              <a:t>)</a:t>
            </a:r>
            <a:endParaRPr lang="en-US" dirty="0"/>
          </a:p>
        </p:txBody>
      </p:sp>
      <p:sp>
        <p:nvSpPr>
          <p:cNvPr id="8" name="Content Placeholder 7"/>
          <p:cNvSpPr>
            <a:spLocks noGrp="1"/>
          </p:cNvSpPr>
          <p:nvPr>
            <p:ph idx="1"/>
          </p:nvPr>
        </p:nvSpPr>
        <p:spPr/>
        <p:txBody>
          <a:bodyPr>
            <a:normAutofit lnSpcReduction="10000"/>
          </a:bodyPr>
          <a:lstStyle/>
          <a:p>
            <a:r>
              <a:rPr lang="en-US" dirty="0" smtClean="0"/>
              <a:t>COVID-19 </a:t>
            </a:r>
            <a:r>
              <a:rPr lang="en-US" dirty="0"/>
              <a:t>vaccines are </a:t>
            </a:r>
            <a:r>
              <a:rPr lang="en-US" b="1" dirty="0"/>
              <a:t>not</a:t>
            </a:r>
            <a:r>
              <a:rPr lang="en-US" dirty="0"/>
              <a:t> </a:t>
            </a:r>
            <a:r>
              <a:rPr lang="en-US" dirty="0" smtClean="0"/>
              <a:t>interchangeable</a:t>
            </a:r>
          </a:p>
          <a:p>
            <a:r>
              <a:rPr lang="en-US" dirty="0"/>
              <a:t>Pfizer vaccine should be administered </a:t>
            </a:r>
            <a:r>
              <a:rPr lang="en-US" b="1" dirty="0"/>
              <a:t>alone</a:t>
            </a:r>
            <a:r>
              <a:rPr lang="en-US" dirty="0"/>
              <a:t>, with a minimum interval of 14 days before or after administration with any other </a:t>
            </a:r>
            <a:r>
              <a:rPr lang="en-US" dirty="0" smtClean="0"/>
              <a:t>vaccines</a:t>
            </a:r>
          </a:p>
          <a:p>
            <a:r>
              <a:rPr lang="en-US" dirty="0"/>
              <a:t>Previously positive COVID-19 cases can safely get the Pfizer </a:t>
            </a:r>
            <a:r>
              <a:rPr lang="en-US" dirty="0" smtClean="0"/>
              <a:t>vaccine</a:t>
            </a:r>
          </a:p>
          <a:p>
            <a:pPr lvl="1"/>
            <a:r>
              <a:rPr lang="en-US" dirty="0" smtClean="0"/>
              <a:t>Positive cases should wait until they are lifted from isolation</a:t>
            </a:r>
          </a:p>
          <a:p>
            <a:pPr lvl="1"/>
            <a:r>
              <a:rPr lang="en-US" dirty="0"/>
              <a:t>Given the temporary immunity within 90 days of COVID-19 infection and the limited vaccine supply currently, positive COVID-19 cases may opt to wait until after their 90 days to allow others to get the vaccine </a:t>
            </a:r>
            <a:r>
              <a:rPr lang="en-US" dirty="0" smtClean="0"/>
              <a:t>first</a:t>
            </a:r>
          </a:p>
          <a:p>
            <a:pPr lvl="1"/>
            <a:r>
              <a:rPr lang="en-US" dirty="0"/>
              <a:t>If a patient has gotten monoclonal antibody treatment for COVID-19, vaccination should be deferred for 90 days to avoid vaccine-induced immune responses</a:t>
            </a:r>
            <a:r>
              <a:rPr lang="en-US" dirty="0" smtClean="0"/>
              <a:t>.</a:t>
            </a:r>
          </a:p>
          <a:p>
            <a:r>
              <a:rPr lang="en-US" dirty="0" smtClean="0"/>
              <a:t>Close contacts of positive COVID-19 cases should wait until they are no longer in quarantine</a:t>
            </a:r>
            <a:endParaRPr lang="en-US" dirty="0"/>
          </a:p>
          <a:p>
            <a:pPr marL="457200" lvl="1" indent="0">
              <a:buNone/>
            </a:pPr>
            <a:endParaRPr lang="en-US" dirty="0"/>
          </a:p>
        </p:txBody>
      </p:sp>
    </p:spTree>
    <p:extLst>
      <p:ext uri="{BB962C8B-B14F-4D97-AF65-F5344CB8AC3E}">
        <p14:creationId xmlns:p14="http://schemas.microsoft.com/office/powerpoint/2010/main" val="277391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Clinical Considerations of Pfizer Vaccine </a:t>
            </a:r>
            <a:br>
              <a:rPr lang="en-US" dirty="0" smtClean="0"/>
            </a:br>
            <a:r>
              <a:rPr lang="en-US" dirty="0" smtClean="0"/>
              <a:t>(likely similar for </a:t>
            </a:r>
            <a:r>
              <a:rPr lang="en-US" dirty="0" err="1" smtClean="0"/>
              <a:t>Moderna</a:t>
            </a:r>
            <a:r>
              <a:rPr lang="en-US" dirty="0" smtClean="0"/>
              <a:t>)</a:t>
            </a:r>
            <a:endParaRPr lang="en-US" dirty="0"/>
          </a:p>
        </p:txBody>
      </p:sp>
      <p:sp>
        <p:nvSpPr>
          <p:cNvPr id="8" name="Content Placeholder 7"/>
          <p:cNvSpPr>
            <a:spLocks noGrp="1"/>
          </p:cNvSpPr>
          <p:nvPr>
            <p:ph idx="1"/>
          </p:nvPr>
        </p:nvSpPr>
        <p:spPr/>
        <p:txBody>
          <a:bodyPr>
            <a:normAutofit/>
          </a:bodyPr>
          <a:lstStyle/>
          <a:p>
            <a:r>
              <a:rPr lang="en-US" dirty="0"/>
              <a:t> Pfizer vaccine may be administered to persons with underlying medical conditions who have no contraindications to </a:t>
            </a:r>
            <a:r>
              <a:rPr lang="en-US" dirty="0" smtClean="0"/>
              <a:t>vaccination</a:t>
            </a:r>
          </a:p>
          <a:p>
            <a:r>
              <a:rPr lang="en-US" dirty="0"/>
              <a:t>Immunocompromised individuals may still receive COVID-19 vaccination if they have no contraindications to vaccination. However, they should be counseled about the unknown vaccine safety profile and effectiveness in immunocompromised populations, as well as the potential for reduced immune </a:t>
            </a:r>
            <a:r>
              <a:rPr lang="en-US" dirty="0" smtClean="0"/>
              <a:t>responses.</a:t>
            </a:r>
          </a:p>
          <a:p>
            <a:pPr marL="457200" lvl="1" indent="0">
              <a:buNone/>
            </a:pPr>
            <a:endParaRPr lang="en-US" dirty="0"/>
          </a:p>
        </p:txBody>
      </p:sp>
    </p:spTree>
    <p:extLst>
      <p:ext uri="{BB962C8B-B14F-4D97-AF65-F5344CB8AC3E}">
        <p14:creationId xmlns:p14="http://schemas.microsoft.com/office/powerpoint/2010/main" val="3560019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162</TotalTime>
  <Words>1175</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COVID-19 Vaccine Briefing for HCPs in Yuba-Sutter</vt:lpstr>
      <vt:lpstr>PowerPoint Presentation</vt:lpstr>
      <vt:lpstr>PowerPoint Presentation</vt:lpstr>
      <vt:lpstr>mRNA Vaccines</vt:lpstr>
      <vt:lpstr>Pfizer Phase 3 Results</vt:lpstr>
      <vt:lpstr>Moderna Phase 3 Results</vt:lpstr>
      <vt:lpstr>Side-by-Side Comparison</vt:lpstr>
      <vt:lpstr>Clinical Considerations of Pfizer Vaccine  (likely similar for Moderna)</vt:lpstr>
      <vt:lpstr>Clinical Considerations of Pfizer Vaccine  (likely similar for Moderna)</vt:lpstr>
      <vt:lpstr>Clinical Considerations of Pfizer Vaccine  (likely similar for Moderna)</vt:lpstr>
      <vt:lpstr>Clinical Considerations of Pfizer Vaccine  (likely similar for Moderna)</vt:lpstr>
      <vt:lpstr>PowerPoint Presentation</vt:lpstr>
      <vt:lpstr>Public Health Considerations</vt:lpstr>
      <vt:lpstr>CPDH Phase 1A Allocation Guidance</vt:lpstr>
      <vt:lpstr>CDC-Pharmacy Partnership</vt:lpstr>
      <vt:lpstr>Process of Allocation </vt:lpstr>
      <vt:lpstr>Phase 1B – Essential Services Sectors </vt:lpstr>
      <vt:lpstr>Education and Outreach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Luu</dc:creator>
  <cp:lastModifiedBy> </cp:lastModifiedBy>
  <cp:revision>100</cp:revision>
  <dcterms:created xsi:type="dcterms:W3CDTF">2020-12-15T21:42:06Z</dcterms:created>
  <dcterms:modified xsi:type="dcterms:W3CDTF">2020-12-18T23:07:12Z</dcterms:modified>
</cp:coreProperties>
</file>