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64" r:id="rId5"/>
    <p:sldId id="259" r:id="rId6"/>
    <p:sldId id="265" r:id="rId7"/>
    <p:sldId id="267" r:id="rId8"/>
    <p:sldId id="272" r:id="rId9"/>
    <p:sldId id="260" r:id="rId10"/>
    <p:sldId id="270" r:id="rId11"/>
    <p:sldId id="268" r:id="rId12"/>
    <p:sldId id="271" r:id="rId13"/>
    <p:sldId id="263" r:id="rId14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3F3F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i\county\aud\public\Citizens'%20Report\Citizens'%20Reports-Working%20Files\2017\Sutter%20County%20Unfunded%20Pension%20Liability%202001%20-%202018%20Analysis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i\county\aud\public\Citizens'%20Report\Citizens'%20Reports-Working%20Files\2017\Sutter%20County%20Unfunded%20Pension%20Liability%202001%20-%202018%20Analysis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>
                <a:solidFill>
                  <a:sysClr val="windowText" lastClr="000000"/>
                </a:solidFill>
              </a:rPr>
              <a:t>Sutter County</a:t>
            </a:r>
            <a:r>
              <a:rPr lang="en-US" sz="1600" b="1" baseline="0">
                <a:solidFill>
                  <a:sysClr val="windowText" lastClr="000000"/>
                </a:solidFill>
              </a:rPr>
              <a:t> - </a:t>
            </a:r>
            <a:r>
              <a:rPr lang="en-US" sz="1600" b="1">
                <a:solidFill>
                  <a:sysClr val="windowText" lastClr="000000"/>
                </a:solidFill>
              </a:rPr>
              <a:t>Total Unfunded Pension Liabilities</a:t>
            </a:r>
          </a:p>
        </c:rich>
      </c:tx>
      <c:overlay val="0"/>
      <c:spPr>
        <a:noFill/>
        <a:ln w="25400">
          <a:noFill/>
        </a:ln>
      </c:sp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'Unfunded Liab'!$A$22</c:f>
              <c:strCache>
                <c:ptCount val="1"/>
                <c:pt idx="0">
                  <c:v>Total Unfunded Liability-MVA</c:v>
                </c:pt>
              </c:strCache>
            </c:strRef>
          </c:tx>
          <c:spPr>
            <a:ln w="28575" cap="rnd">
              <a:solidFill>
                <a:schemeClr val="accent3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'Unfunded Liab'!$B$7:$Q$7</c:f>
              <c:numCache>
                <c:formatCode>General</c:formatCode>
                <c:ptCount val="16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</c:numCache>
            </c:numRef>
          </c:cat>
          <c:val>
            <c:numRef>
              <c:f>'Unfunded Liab'!$B$22:$Q$22</c:f>
              <c:numCache>
                <c:formatCode>_("$"* #,##0_);_("$"* \(#,##0\);_("$"* "-"??_);_(@_)</c:formatCode>
                <c:ptCount val="16"/>
                <c:pt idx="0">
                  <c:v>-28797894</c:v>
                </c:pt>
                <c:pt idx="1">
                  <c:v>-5970488</c:v>
                </c:pt>
                <c:pt idx="2">
                  <c:v>10929464</c:v>
                </c:pt>
                <c:pt idx="3">
                  <c:v>33872592.080000013</c:v>
                </c:pt>
                <c:pt idx="4">
                  <c:v>30720911.234999999</c:v>
                </c:pt>
                <c:pt idx="5">
                  <c:v>25633123</c:v>
                </c:pt>
                <c:pt idx="6">
                  <c:v>11989780</c:v>
                </c:pt>
                <c:pt idx="7">
                  <c:v>48297788</c:v>
                </c:pt>
                <c:pt idx="8">
                  <c:v>134647073</c:v>
                </c:pt>
                <c:pt idx="9">
                  <c:v>81376024</c:v>
                </c:pt>
                <c:pt idx="10">
                  <c:v>83490203</c:v>
                </c:pt>
                <c:pt idx="11">
                  <c:v>126801511</c:v>
                </c:pt>
                <c:pt idx="12">
                  <c:v>117776968</c:v>
                </c:pt>
                <c:pt idx="13">
                  <c:v>110802083</c:v>
                </c:pt>
                <c:pt idx="14">
                  <c:v>125142054</c:v>
                </c:pt>
                <c:pt idx="15">
                  <c:v>152563488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325-4059-8F8C-3C34E04CC5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7992608"/>
        <c:axId val="158002536"/>
      </c:lineChart>
      <c:catAx>
        <c:axId val="15799260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/>
                  <a:t>Years</a:t>
                </a:r>
              </a:p>
            </c:rich>
          </c:tx>
          <c:overlay val="0"/>
          <c:spPr>
            <a:noFill/>
            <a:ln w="25400">
              <a:noFill/>
            </a:ln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b" anchorCtr="0"/>
          <a:lstStyle/>
          <a:p>
            <a:pPr>
              <a:defRPr sz="900" b="0" i="0" u="none" strike="noStrike" kern="1200" baseline="0">
                <a:ln>
                  <a:noFill/>
                </a:ln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8002536"/>
        <c:crosses val="autoZero"/>
        <c:auto val="1"/>
        <c:lblAlgn val="ctr"/>
        <c:lblOffset val="100"/>
        <c:noMultiLvlLbl val="0"/>
      </c:catAx>
      <c:valAx>
        <c:axId val="1580025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/>
                  <a:t>Unfunded</a:t>
                </a:r>
                <a:r>
                  <a:rPr lang="en-US" sz="1200" b="1" baseline="0"/>
                  <a:t> Liability / (Surplus)</a:t>
                </a:r>
                <a:endParaRPr lang="en-US" sz="1200" b="1"/>
              </a:p>
            </c:rich>
          </c:tx>
          <c:overlay val="0"/>
          <c:spPr>
            <a:noFill/>
            <a:ln w="25400">
              <a:noFill/>
            </a:ln>
          </c:spPr>
        </c:title>
        <c:numFmt formatCode="_(&quot;$&quot;* #,##0_);_(&quot;$&quot;* \(#,##0\);_(&quot;$&quot;* &quot;-&quot;??_);_(@_)" sourceLinked="1"/>
        <c:majorTickMark val="none"/>
        <c:minorTickMark val="none"/>
        <c:tickLblPos val="nextTo"/>
        <c:spPr>
          <a:ln w="9525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7992608"/>
        <c:crosses val="autoZero"/>
        <c:crossBetween val="between"/>
      </c:valAx>
      <c:spPr>
        <a:solidFill>
          <a:schemeClr val="bg1">
            <a:lumMod val="95000"/>
          </a:schemeClr>
        </a:solidFill>
        <a:ln>
          <a:solidFill>
            <a:schemeClr val="accent1"/>
          </a:solidFill>
        </a:ln>
        <a:effectLst/>
      </c:spPr>
    </c:plotArea>
    <c:plotVisOnly val="1"/>
    <c:dispBlanksAs val="gap"/>
    <c:showDLblsOverMax val="0"/>
  </c:chart>
  <c:spPr>
    <a:solidFill>
      <a:schemeClr val="accent6">
        <a:lumMod val="60000"/>
        <a:lumOff val="40000"/>
      </a:schemeClr>
    </a:solidFill>
    <a:ln w="25400" cap="flat" cmpd="sng" algn="ctr">
      <a:solidFill>
        <a:schemeClr val="tx1"/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>
                <a:solidFill>
                  <a:sysClr val="windowText" lastClr="000000"/>
                </a:solidFill>
              </a:rPr>
              <a:t>Sutter County</a:t>
            </a:r>
            <a:r>
              <a:rPr lang="en-US" sz="1600" b="1" baseline="0">
                <a:solidFill>
                  <a:sysClr val="windowText" lastClr="000000"/>
                </a:solidFill>
              </a:rPr>
              <a:t> - </a:t>
            </a:r>
            <a:r>
              <a:rPr lang="en-US" sz="1600" b="1">
                <a:solidFill>
                  <a:sysClr val="windowText" lastClr="000000"/>
                </a:solidFill>
              </a:rPr>
              <a:t>Pension Assets</a:t>
            </a:r>
            <a:r>
              <a:rPr lang="en-US" sz="1600" b="1" baseline="0">
                <a:solidFill>
                  <a:sysClr val="windowText" lastClr="000000"/>
                </a:solidFill>
              </a:rPr>
              <a:t> as Percentage of Total Pension Liabilities</a:t>
            </a:r>
            <a:endParaRPr lang="en-US" sz="1600" b="1">
              <a:solidFill>
                <a:sysClr val="windowText" lastClr="000000"/>
              </a:solidFill>
            </a:endParaRPr>
          </a:p>
        </c:rich>
      </c:tx>
      <c:overlay val="0"/>
      <c:spPr>
        <a:noFill/>
        <a:ln w="25400">
          <a:noFill/>
        </a:ln>
      </c:spPr>
    </c:title>
    <c:autoTitleDeleted val="0"/>
    <c:plotArea>
      <c:layout/>
      <c:lineChart>
        <c:grouping val="stacked"/>
        <c:varyColors val="0"/>
        <c:ser>
          <c:idx val="0"/>
          <c:order val="0"/>
          <c:spPr>
            <a:ln w="28575" cap="rnd">
              <a:solidFill>
                <a:schemeClr val="accent3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B05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'Unfunded Liab'!$B$7:$Q$7</c:f>
              <c:numCache>
                <c:formatCode>General</c:formatCode>
                <c:ptCount val="16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</c:numCache>
            </c:numRef>
          </c:cat>
          <c:val>
            <c:numRef>
              <c:f>'Unfunded Liab'!$B$23:$Q$23</c:f>
              <c:numCache>
                <c:formatCode>0.0%</c:formatCode>
                <c:ptCount val="16"/>
                <c:pt idx="0">
                  <c:v>1.224584265877867</c:v>
                </c:pt>
                <c:pt idx="1">
                  <c:v>1.0423375560092671</c:v>
                </c:pt>
                <c:pt idx="2">
                  <c:v>0.93172390075274314</c:v>
                </c:pt>
                <c:pt idx="3">
                  <c:v>0.82140354388186165</c:v>
                </c:pt>
                <c:pt idx="4">
                  <c:v>0.8528003007240903</c:v>
                </c:pt>
                <c:pt idx="5">
                  <c:v>0.88756350073371992</c:v>
                </c:pt>
                <c:pt idx="6">
                  <c:v>0.95306331072654138</c:v>
                </c:pt>
                <c:pt idx="7">
                  <c:v>0.82871534669424274</c:v>
                </c:pt>
                <c:pt idx="8">
                  <c:v>0.57131614515990858</c:v>
                </c:pt>
                <c:pt idx="9">
                  <c:v>0.75395640529422436</c:v>
                </c:pt>
                <c:pt idx="10">
                  <c:v>0.76748898151370626</c:v>
                </c:pt>
                <c:pt idx="11">
                  <c:v>0.66653700510601765</c:v>
                </c:pt>
                <c:pt idx="12">
                  <c:v>0.70775648377901146</c:v>
                </c:pt>
                <c:pt idx="13">
                  <c:v>0.75028247805769666</c:v>
                </c:pt>
                <c:pt idx="14">
                  <c:v>0.72928870062443985</c:v>
                </c:pt>
                <c:pt idx="15">
                  <c:v>0.68663886607336777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EC1-43DB-98B2-69093875DB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8065808"/>
        <c:axId val="158070288"/>
      </c:lineChart>
      <c:catAx>
        <c:axId val="15806580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/>
                  <a:t>Years</a:t>
                </a:r>
              </a:p>
            </c:rich>
          </c:tx>
          <c:overlay val="0"/>
          <c:spPr>
            <a:noFill/>
            <a:ln w="25400">
              <a:noFill/>
            </a:ln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b" anchorCtr="0"/>
          <a:lstStyle/>
          <a:p>
            <a:pPr>
              <a:defRPr sz="900" b="0" i="0" u="none" strike="noStrike" kern="1200" baseline="0">
                <a:ln>
                  <a:noFill/>
                </a:ln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8070288"/>
        <c:crosses val="autoZero"/>
        <c:auto val="1"/>
        <c:lblAlgn val="ctr"/>
        <c:lblOffset val="100"/>
        <c:noMultiLvlLbl val="0"/>
      </c:catAx>
      <c:valAx>
        <c:axId val="158070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/>
                  <a:t>Pension Assets As %</a:t>
                </a:r>
                <a:r>
                  <a:rPr lang="en-US" sz="1200" b="1" baseline="0"/>
                  <a:t> of Pension Liability</a:t>
                </a:r>
                <a:endParaRPr lang="en-US" sz="1200" b="1"/>
              </a:p>
            </c:rich>
          </c:tx>
          <c:overlay val="0"/>
          <c:spPr>
            <a:noFill/>
            <a:ln w="25400">
              <a:noFill/>
            </a:ln>
          </c:spPr>
        </c:title>
        <c:numFmt formatCode="0.0%" sourceLinked="1"/>
        <c:majorTickMark val="none"/>
        <c:minorTickMark val="none"/>
        <c:tickLblPos val="nextTo"/>
        <c:spPr>
          <a:ln w="9525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8065808"/>
        <c:crosses val="autoZero"/>
        <c:crossBetween val="between"/>
      </c:valAx>
      <c:spPr>
        <a:solidFill>
          <a:schemeClr val="bg1"/>
        </a:solidFill>
        <a:ln>
          <a:solidFill>
            <a:schemeClr val="accent1"/>
          </a:solidFill>
        </a:ln>
        <a:effectLst/>
      </c:spPr>
    </c:plotArea>
    <c:plotVisOnly val="1"/>
    <c:dispBlanksAs val="gap"/>
    <c:showDLblsOverMax val="0"/>
  </c:chart>
  <c:spPr>
    <a:solidFill>
      <a:schemeClr val="accent6">
        <a:lumMod val="60000"/>
        <a:lumOff val="40000"/>
      </a:schemeClr>
    </a:solidFill>
    <a:ln w="25400" cap="flat" cmpd="sng" algn="ctr">
      <a:solidFill>
        <a:schemeClr val="tx1"/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7CCC88-F4C4-4C36-A591-7624F017AB6B}" type="doc">
      <dgm:prSet loTypeId="urn:microsoft.com/office/officeart/2016/7/layout/VerticalSolidActionList" loCatId="List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E8E7FA15-6DCB-4A15-BD60-6806CF362D8F}">
      <dgm:prSet/>
      <dgm:spPr/>
      <dgm:t>
        <a:bodyPr/>
        <a:lstStyle/>
        <a:p>
          <a:r>
            <a:rPr lang="en-US" dirty="0"/>
            <a:t>Debt</a:t>
          </a:r>
        </a:p>
      </dgm:t>
    </dgm:pt>
    <dgm:pt modelId="{10626B33-7825-47BA-9E03-95819BEB0B84}" type="parTrans" cxnId="{A07F43D7-7FE8-4900-994B-8B374E21BEEC}">
      <dgm:prSet/>
      <dgm:spPr/>
      <dgm:t>
        <a:bodyPr/>
        <a:lstStyle/>
        <a:p>
          <a:endParaRPr lang="en-US"/>
        </a:p>
      </dgm:t>
    </dgm:pt>
    <dgm:pt modelId="{2AE3FA02-5BF0-40D0-8E3E-BCDD6B676BFC}" type="sibTrans" cxnId="{A07F43D7-7FE8-4900-994B-8B374E21BEEC}">
      <dgm:prSet/>
      <dgm:spPr/>
      <dgm:t>
        <a:bodyPr/>
        <a:lstStyle/>
        <a:p>
          <a:endParaRPr lang="en-US"/>
        </a:p>
      </dgm:t>
    </dgm:pt>
    <dgm:pt modelId="{025329E1-BE2B-4DBA-A44B-6541CBC7FC38}">
      <dgm:prSet/>
      <dgm:spPr/>
      <dgm:t>
        <a:bodyPr/>
        <a:lstStyle/>
        <a:p>
          <a:r>
            <a:rPr lang="en-US" dirty="0"/>
            <a:t>Total Pension Liability = 			($514 million)</a:t>
          </a:r>
        </a:p>
      </dgm:t>
    </dgm:pt>
    <dgm:pt modelId="{9EEAF992-6408-41EC-A897-29E1FBD3BFB4}" type="parTrans" cxnId="{A6ACD26C-43DC-47CF-BD53-20DD21856C98}">
      <dgm:prSet/>
      <dgm:spPr/>
      <dgm:t>
        <a:bodyPr/>
        <a:lstStyle/>
        <a:p>
          <a:endParaRPr lang="en-US"/>
        </a:p>
      </dgm:t>
    </dgm:pt>
    <dgm:pt modelId="{4FF75AAA-30DF-4AC0-908C-12712EABBB2E}" type="sibTrans" cxnId="{A6ACD26C-43DC-47CF-BD53-20DD21856C98}">
      <dgm:prSet/>
      <dgm:spPr/>
      <dgm:t>
        <a:bodyPr/>
        <a:lstStyle/>
        <a:p>
          <a:endParaRPr lang="en-US"/>
        </a:p>
      </dgm:t>
    </dgm:pt>
    <dgm:pt modelId="{F5D8AB0A-91E5-473D-B97C-3B4588FEDFAF}">
      <dgm:prSet/>
      <dgm:spPr/>
      <dgm:t>
        <a:bodyPr/>
        <a:lstStyle/>
        <a:p>
          <a:r>
            <a:rPr lang="en-US" dirty="0"/>
            <a:t>Asset</a:t>
          </a:r>
        </a:p>
      </dgm:t>
    </dgm:pt>
    <dgm:pt modelId="{8FD94D87-58DF-438A-9793-4D1477C062A7}" type="parTrans" cxnId="{9764872E-F516-4909-B23C-1E2FA2736A09}">
      <dgm:prSet/>
      <dgm:spPr/>
      <dgm:t>
        <a:bodyPr/>
        <a:lstStyle/>
        <a:p>
          <a:endParaRPr lang="en-US"/>
        </a:p>
      </dgm:t>
    </dgm:pt>
    <dgm:pt modelId="{49D397F5-1CD5-4D74-858F-BAD48241052C}" type="sibTrans" cxnId="{9764872E-F516-4909-B23C-1E2FA2736A09}">
      <dgm:prSet/>
      <dgm:spPr/>
      <dgm:t>
        <a:bodyPr/>
        <a:lstStyle/>
        <a:p>
          <a:endParaRPr lang="en-US"/>
        </a:p>
      </dgm:t>
    </dgm:pt>
    <dgm:pt modelId="{F64BC624-FBA2-45A0-BFCC-5AD1907556B7}">
      <dgm:prSet/>
      <dgm:spPr/>
      <dgm:t>
        <a:bodyPr/>
        <a:lstStyle/>
        <a:p>
          <a:r>
            <a:rPr lang="en-US" dirty="0"/>
            <a:t>Total Assets at CalPERS = 			$362 million</a:t>
          </a:r>
        </a:p>
      </dgm:t>
    </dgm:pt>
    <dgm:pt modelId="{722325B4-341B-441F-A411-BF906ABF90FD}" type="parTrans" cxnId="{D926513A-3AE3-4F01-8026-90765766073E}">
      <dgm:prSet/>
      <dgm:spPr/>
      <dgm:t>
        <a:bodyPr/>
        <a:lstStyle/>
        <a:p>
          <a:endParaRPr lang="en-US"/>
        </a:p>
      </dgm:t>
    </dgm:pt>
    <dgm:pt modelId="{2B73BF72-85B5-4B99-9C29-E8DFCC164B69}" type="sibTrans" cxnId="{D926513A-3AE3-4F01-8026-90765766073E}">
      <dgm:prSet/>
      <dgm:spPr/>
      <dgm:t>
        <a:bodyPr/>
        <a:lstStyle/>
        <a:p>
          <a:endParaRPr lang="en-US"/>
        </a:p>
      </dgm:t>
    </dgm:pt>
    <dgm:pt modelId="{A28EA246-CEDB-40D8-A82E-856380667C60}">
      <dgm:prSet/>
      <dgm:spPr/>
      <dgm:t>
        <a:bodyPr/>
        <a:lstStyle/>
        <a:p>
          <a:r>
            <a:rPr lang="en-US" dirty="0"/>
            <a:t>UAL</a:t>
          </a:r>
        </a:p>
      </dgm:t>
    </dgm:pt>
    <dgm:pt modelId="{E10A86F2-944E-42EF-AE43-2BCA506DA29F}" type="parTrans" cxnId="{A0516250-471F-484E-AC1B-9D0ED41EF13C}">
      <dgm:prSet/>
      <dgm:spPr/>
      <dgm:t>
        <a:bodyPr/>
        <a:lstStyle/>
        <a:p>
          <a:endParaRPr lang="en-US"/>
        </a:p>
      </dgm:t>
    </dgm:pt>
    <dgm:pt modelId="{5F80ECE7-065C-4A3F-8BD7-1BB9D52F366E}" type="sibTrans" cxnId="{A0516250-471F-484E-AC1B-9D0ED41EF13C}">
      <dgm:prSet/>
      <dgm:spPr/>
      <dgm:t>
        <a:bodyPr/>
        <a:lstStyle/>
        <a:p>
          <a:endParaRPr lang="en-US"/>
        </a:p>
      </dgm:t>
    </dgm:pt>
    <dgm:pt modelId="{4F604B60-6BEC-43A4-88D1-80BC49D9EAC8}">
      <dgm:prSet/>
      <dgm:spPr/>
      <dgm:t>
        <a:bodyPr/>
        <a:lstStyle/>
        <a:p>
          <a:r>
            <a:rPr lang="en-US" dirty="0"/>
            <a:t>Total Unfunded Pension Liability = 		($152 million)</a:t>
          </a:r>
        </a:p>
      </dgm:t>
    </dgm:pt>
    <dgm:pt modelId="{A9CA2FBD-9396-4C74-BC94-F22918B8E717}" type="parTrans" cxnId="{829F46DC-4851-4378-BD3D-C1974D0070D9}">
      <dgm:prSet/>
      <dgm:spPr/>
      <dgm:t>
        <a:bodyPr/>
        <a:lstStyle/>
        <a:p>
          <a:endParaRPr lang="en-US"/>
        </a:p>
      </dgm:t>
    </dgm:pt>
    <dgm:pt modelId="{512912DB-1ADA-41DB-AFD7-3A66BC1C573B}" type="sibTrans" cxnId="{829F46DC-4851-4378-BD3D-C1974D0070D9}">
      <dgm:prSet/>
      <dgm:spPr/>
      <dgm:t>
        <a:bodyPr/>
        <a:lstStyle/>
        <a:p>
          <a:endParaRPr lang="en-US"/>
        </a:p>
      </dgm:t>
    </dgm:pt>
    <dgm:pt modelId="{DE1EDFBF-CBCB-4FA9-B73C-B969F7759737}" type="pres">
      <dgm:prSet presAssocID="{A77CCC88-F4C4-4C36-A591-7624F017AB6B}" presName="Name0" presStyleCnt="0">
        <dgm:presLayoutVars>
          <dgm:dir/>
          <dgm:animLvl val="lvl"/>
          <dgm:resizeHandles val="exact"/>
        </dgm:presLayoutVars>
      </dgm:prSet>
      <dgm:spPr/>
    </dgm:pt>
    <dgm:pt modelId="{64B2AE90-7C21-4932-9FD1-BF1F7FE6D0A7}" type="pres">
      <dgm:prSet presAssocID="{E8E7FA15-6DCB-4A15-BD60-6806CF362D8F}" presName="linNode" presStyleCnt="0"/>
      <dgm:spPr/>
    </dgm:pt>
    <dgm:pt modelId="{921F7B4A-51D3-4A39-ABB5-2F87F5D8D8FD}" type="pres">
      <dgm:prSet presAssocID="{E8E7FA15-6DCB-4A15-BD60-6806CF362D8F}" presName="parentText" presStyleLbl="alignNode1" presStyleIdx="0" presStyleCnt="3">
        <dgm:presLayoutVars>
          <dgm:chMax val="1"/>
          <dgm:bulletEnabled/>
        </dgm:presLayoutVars>
      </dgm:prSet>
      <dgm:spPr/>
    </dgm:pt>
    <dgm:pt modelId="{DD7E4911-AA41-4D8F-AF4E-2EA6B9585984}" type="pres">
      <dgm:prSet presAssocID="{E8E7FA15-6DCB-4A15-BD60-6806CF362D8F}" presName="descendantText" presStyleLbl="alignAccFollowNode1" presStyleIdx="0" presStyleCnt="3">
        <dgm:presLayoutVars>
          <dgm:bulletEnabled/>
        </dgm:presLayoutVars>
      </dgm:prSet>
      <dgm:spPr/>
    </dgm:pt>
    <dgm:pt modelId="{96129614-166A-4224-820C-C4AD37681429}" type="pres">
      <dgm:prSet presAssocID="{2AE3FA02-5BF0-40D0-8E3E-BCDD6B676BFC}" presName="sp" presStyleCnt="0"/>
      <dgm:spPr/>
    </dgm:pt>
    <dgm:pt modelId="{3C545F30-0461-4A22-96C4-7CD7EAF869CD}" type="pres">
      <dgm:prSet presAssocID="{F5D8AB0A-91E5-473D-B97C-3B4588FEDFAF}" presName="linNode" presStyleCnt="0"/>
      <dgm:spPr/>
    </dgm:pt>
    <dgm:pt modelId="{D4633369-088D-4EA3-AC40-0F04A59CCC9E}" type="pres">
      <dgm:prSet presAssocID="{F5D8AB0A-91E5-473D-B97C-3B4588FEDFAF}" presName="parentText" presStyleLbl="alignNode1" presStyleIdx="1" presStyleCnt="3">
        <dgm:presLayoutVars>
          <dgm:chMax val="1"/>
          <dgm:bulletEnabled/>
        </dgm:presLayoutVars>
      </dgm:prSet>
      <dgm:spPr/>
    </dgm:pt>
    <dgm:pt modelId="{214E03C2-2F41-40A2-95B2-F167DB7124B5}" type="pres">
      <dgm:prSet presAssocID="{F5D8AB0A-91E5-473D-B97C-3B4588FEDFAF}" presName="descendantText" presStyleLbl="alignAccFollowNode1" presStyleIdx="1" presStyleCnt="3">
        <dgm:presLayoutVars>
          <dgm:bulletEnabled/>
        </dgm:presLayoutVars>
      </dgm:prSet>
      <dgm:spPr/>
    </dgm:pt>
    <dgm:pt modelId="{F6A1880A-C296-46BD-B122-7CCA12FA11F7}" type="pres">
      <dgm:prSet presAssocID="{49D397F5-1CD5-4D74-858F-BAD48241052C}" presName="sp" presStyleCnt="0"/>
      <dgm:spPr/>
    </dgm:pt>
    <dgm:pt modelId="{E9067CD1-C8D3-4CDD-9D90-FFE6D7623D59}" type="pres">
      <dgm:prSet presAssocID="{A28EA246-CEDB-40D8-A82E-856380667C60}" presName="linNode" presStyleCnt="0"/>
      <dgm:spPr/>
    </dgm:pt>
    <dgm:pt modelId="{D9F7A5A5-DAEF-4178-81A1-80F4F8D6B081}" type="pres">
      <dgm:prSet presAssocID="{A28EA246-CEDB-40D8-A82E-856380667C60}" presName="parentText" presStyleLbl="alignNode1" presStyleIdx="2" presStyleCnt="3">
        <dgm:presLayoutVars>
          <dgm:chMax val="1"/>
          <dgm:bulletEnabled/>
        </dgm:presLayoutVars>
      </dgm:prSet>
      <dgm:spPr/>
    </dgm:pt>
    <dgm:pt modelId="{AA096634-5A01-4190-B3EF-B70C775497ED}" type="pres">
      <dgm:prSet presAssocID="{A28EA246-CEDB-40D8-A82E-856380667C60}" presName="descendantText" presStyleLbl="alignAccFollowNode1" presStyleIdx="2" presStyleCnt="3">
        <dgm:presLayoutVars>
          <dgm:bulletEnabled/>
        </dgm:presLayoutVars>
      </dgm:prSet>
      <dgm:spPr/>
    </dgm:pt>
  </dgm:ptLst>
  <dgm:cxnLst>
    <dgm:cxn modelId="{A76EC50C-2C7E-4713-98DC-EFD69E75158A}" type="presOf" srcId="{A77CCC88-F4C4-4C36-A591-7624F017AB6B}" destId="{DE1EDFBF-CBCB-4FA9-B73C-B969F7759737}" srcOrd="0" destOrd="0" presId="urn:microsoft.com/office/officeart/2016/7/layout/VerticalSolidActionList"/>
    <dgm:cxn modelId="{73584E10-4A10-4710-82FB-7401BBA4D66A}" type="presOf" srcId="{F5D8AB0A-91E5-473D-B97C-3B4588FEDFAF}" destId="{D4633369-088D-4EA3-AC40-0F04A59CCC9E}" srcOrd="0" destOrd="0" presId="urn:microsoft.com/office/officeart/2016/7/layout/VerticalSolidActionList"/>
    <dgm:cxn modelId="{2B8D1E20-2D9F-4156-B67E-4803111EE4AB}" type="presOf" srcId="{025329E1-BE2B-4DBA-A44B-6541CBC7FC38}" destId="{DD7E4911-AA41-4D8F-AF4E-2EA6B9585984}" srcOrd="0" destOrd="0" presId="urn:microsoft.com/office/officeart/2016/7/layout/VerticalSolidActionList"/>
    <dgm:cxn modelId="{9764872E-F516-4909-B23C-1E2FA2736A09}" srcId="{A77CCC88-F4C4-4C36-A591-7624F017AB6B}" destId="{F5D8AB0A-91E5-473D-B97C-3B4588FEDFAF}" srcOrd="1" destOrd="0" parTransId="{8FD94D87-58DF-438A-9793-4D1477C062A7}" sibTransId="{49D397F5-1CD5-4D74-858F-BAD48241052C}"/>
    <dgm:cxn modelId="{D926513A-3AE3-4F01-8026-90765766073E}" srcId="{F5D8AB0A-91E5-473D-B97C-3B4588FEDFAF}" destId="{F64BC624-FBA2-45A0-BFCC-5AD1907556B7}" srcOrd="0" destOrd="0" parTransId="{722325B4-341B-441F-A411-BF906ABF90FD}" sibTransId="{2B73BF72-85B5-4B99-9C29-E8DFCC164B69}"/>
    <dgm:cxn modelId="{E8FB2E5E-AE5D-4941-897D-AFC630903412}" type="presOf" srcId="{F64BC624-FBA2-45A0-BFCC-5AD1907556B7}" destId="{214E03C2-2F41-40A2-95B2-F167DB7124B5}" srcOrd="0" destOrd="0" presId="urn:microsoft.com/office/officeart/2016/7/layout/VerticalSolidActionList"/>
    <dgm:cxn modelId="{1BD28146-680E-4A85-BA94-D445EF07C0D5}" type="presOf" srcId="{A28EA246-CEDB-40D8-A82E-856380667C60}" destId="{D9F7A5A5-DAEF-4178-81A1-80F4F8D6B081}" srcOrd="0" destOrd="0" presId="urn:microsoft.com/office/officeart/2016/7/layout/VerticalSolidActionList"/>
    <dgm:cxn modelId="{A6ACD26C-43DC-47CF-BD53-20DD21856C98}" srcId="{E8E7FA15-6DCB-4A15-BD60-6806CF362D8F}" destId="{025329E1-BE2B-4DBA-A44B-6541CBC7FC38}" srcOrd="0" destOrd="0" parTransId="{9EEAF992-6408-41EC-A897-29E1FBD3BFB4}" sibTransId="{4FF75AAA-30DF-4AC0-908C-12712EABBB2E}"/>
    <dgm:cxn modelId="{A0516250-471F-484E-AC1B-9D0ED41EF13C}" srcId="{A77CCC88-F4C4-4C36-A591-7624F017AB6B}" destId="{A28EA246-CEDB-40D8-A82E-856380667C60}" srcOrd="2" destOrd="0" parTransId="{E10A86F2-944E-42EF-AE43-2BCA506DA29F}" sibTransId="{5F80ECE7-065C-4A3F-8BD7-1BB9D52F366E}"/>
    <dgm:cxn modelId="{A4BCCC56-312B-4E20-97AC-EAB2944AEC80}" type="presOf" srcId="{E8E7FA15-6DCB-4A15-BD60-6806CF362D8F}" destId="{921F7B4A-51D3-4A39-ABB5-2F87F5D8D8FD}" srcOrd="0" destOrd="0" presId="urn:microsoft.com/office/officeart/2016/7/layout/VerticalSolidActionList"/>
    <dgm:cxn modelId="{A47CB986-5E0C-44BF-B694-12B491740E38}" type="presOf" srcId="{4F604B60-6BEC-43A4-88D1-80BC49D9EAC8}" destId="{AA096634-5A01-4190-B3EF-B70C775497ED}" srcOrd="0" destOrd="0" presId="urn:microsoft.com/office/officeart/2016/7/layout/VerticalSolidActionList"/>
    <dgm:cxn modelId="{A07F43D7-7FE8-4900-994B-8B374E21BEEC}" srcId="{A77CCC88-F4C4-4C36-A591-7624F017AB6B}" destId="{E8E7FA15-6DCB-4A15-BD60-6806CF362D8F}" srcOrd="0" destOrd="0" parTransId="{10626B33-7825-47BA-9E03-95819BEB0B84}" sibTransId="{2AE3FA02-5BF0-40D0-8E3E-BCDD6B676BFC}"/>
    <dgm:cxn modelId="{829F46DC-4851-4378-BD3D-C1974D0070D9}" srcId="{A28EA246-CEDB-40D8-A82E-856380667C60}" destId="{4F604B60-6BEC-43A4-88D1-80BC49D9EAC8}" srcOrd="0" destOrd="0" parTransId="{A9CA2FBD-9396-4C74-BC94-F22918B8E717}" sibTransId="{512912DB-1ADA-41DB-AFD7-3A66BC1C573B}"/>
    <dgm:cxn modelId="{63543429-F2C7-4969-85E1-82D7038F5042}" type="presParOf" srcId="{DE1EDFBF-CBCB-4FA9-B73C-B969F7759737}" destId="{64B2AE90-7C21-4932-9FD1-BF1F7FE6D0A7}" srcOrd="0" destOrd="0" presId="urn:microsoft.com/office/officeart/2016/7/layout/VerticalSolidActionList"/>
    <dgm:cxn modelId="{18354D69-40E8-490E-A1FC-7AEF7861751D}" type="presParOf" srcId="{64B2AE90-7C21-4932-9FD1-BF1F7FE6D0A7}" destId="{921F7B4A-51D3-4A39-ABB5-2F87F5D8D8FD}" srcOrd="0" destOrd="0" presId="urn:microsoft.com/office/officeart/2016/7/layout/VerticalSolidActionList"/>
    <dgm:cxn modelId="{93E9C6E1-AF02-4462-90E2-0E536800A549}" type="presParOf" srcId="{64B2AE90-7C21-4932-9FD1-BF1F7FE6D0A7}" destId="{DD7E4911-AA41-4D8F-AF4E-2EA6B9585984}" srcOrd="1" destOrd="0" presId="urn:microsoft.com/office/officeart/2016/7/layout/VerticalSolidActionList"/>
    <dgm:cxn modelId="{B308DFBA-6864-400A-BB24-85B8723F45F1}" type="presParOf" srcId="{DE1EDFBF-CBCB-4FA9-B73C-B969F7759737}" destId="{96129614-166A-4224-820C-C4AD37681429}" srcOrd="1" destOrd="0" presId="urn:microsoft.com/office/officeart/2016/7/layout/VerticalSolidActionList"/>
    <dgm:cxn modelId="{6C737AC0-B418-42D4-BBFB-A5E50921A4E9}" type="presParOf" srcId="{DE1EDFBF-CBCB-4FA9-B73C-B969F7759737}" destId="{3C545F30-0461-4A22-96C4-7CD7EAF869CD}" srcOrd="2" destOrd="0" presId="urn:microsoft.com/office/officeart/2016/7/layout/VerticalSolidActionList"/>
    <dgm:cxn modelId="{B3A28CF0-C5D7-41C2-A8E8-77B64ADBD360}" type="presParOf" srcId="{3C545F30-0461-4A22-96C4-7CD7EAF869CD}" destId="{D4633369-088D-4EA3-AC40-0F04A59CCC9E}" srcOrd="0" destOrd="0" presId="urn:microsoft.com/office/officeart/2016/7/layout/VerticalSolidActionList"/>
    <dgm:cxn modelId="{DB33ADA1-4446-43BA-9D53-9F4BFB21471B}" type="presParOf" srcId="{3C545F30-0461-4A22-96C4-7CD7EAF869CD}" destId="{214E03C2-2F41-40A2-95B2-F167DB7124B5}" srcOrd="1" destOrd="0" presId="urn:microsoft.com/office/officeart/2016/7/layout/VerticalSolidActionList"/>
    <dgm:cxn modelId="{FD27418E-FD7B-45D1-BE23-DFAE2404B397}" type="presParOf" srcId="{DE1EDFBF-CBCB-4FA9-B73C-B969F7759737}" destId="{F6A1880A-C296-46BD-B122-7CCA12FA11F7}" srcOrd="3" destOrd="0" presId="urn:microsoft.com/office/officeart/2016/7/layout/VerticalSolidActionList"/>
    <dgm:cxn modelId="{0C88C3F7-176C-460B-B981-653BD4F07337}" type="presParOf" srcId="{DE1EDFBF-CBCB-4FA9-B73C-B969F7759737}" destId="{E9067CD1-C8D3-4CDD-9D90-FFE6D7623D59}" srcOrd="4" destOrd="0" presId="urn:microsoft.com/office/officeart/2016/7/layout/VerticalSolidActionList"/>
    <dgm:cxn modelId="{E7012F61-6F63-4EAA-8159-3074675CD5C5}" type="presParOf" srcId="{E9067CD1-C8D3-4CDD-9D90-FFE6D7623D59}" destId="{D9F7A5A5-DAEF-4178-81A1-80F4F8D6B081}" srcOrd="0" destOrd="0" presId="urn:microsoft.com/office/officeart/2016/7/layout/VerticalSolidActionList"/>
    <dgm:cxn modelId="{BD979397-CB64-4936-B04C-9DEA31181487}" type="presParOf" srcId="{E9067CD1-C8D3-4CDD-9D90-FFE6D7623D59}" destId="{AA096634-5A01-4190-B3EF-B70C775497ED}" srcOrd="1" destOrd="0" presId="urn:microsoft.com/office/officeart/2016/7/layout/VerticalSolidAc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7E4911-AA41-4D8F-AF4E-2EA6B9585984}">
      <dsp:nvSpPr>
        <dsp:cNvPr id="0" name=""/>
        <dsp:cNvSpPr/>
      </dsp:nvSpPr>
      <dsp:spPr>
        <a:xfrm>
          <a:off x="2103120" y="1148"/>
          <a:ext cx="8412480" cy="1177683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225" tIns="299132" rIns="163225" bIns="299132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Total Pension Liability = 			($514 million)</a:t>
          </a:r>
        </a:p>
      </dsp:txBody>
      <dsp:txXfrm>
        <a:off x="2103120" y="1148"/>
        <a:ext cx="8412480" cy="1177683"/>
      </dsp:txXfrm>
    </dsp:sp>
    <dsp:sp modelId="{921F7B4A-51D3-4A39-ABB5-2F87F5D8D8FD}">
      <dsp:nvSpPr>
        <dsp:cNvPr id="0" name=""/>
        <dsp:cNvSpPr/>
      </dsp:nvSpPr>
      <dsp:spPr>
        <a:xfrm>
          <a:off x="0" y="1148"/>
          <a:ext cx="2103120" cy="1177683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1290" tIns="116329" rIns="111290" bIns="116329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Debt</a:t>
          </a:r>
        </a:p>
      </dsp:txBody>
      <dsp:txXfrm>
        <a:off x="0" y="1148"/>
        <a:ext cx="2103120" cy="1177683"/>
      </dsp:txXfrm>
    </dsp:sp>
    <dsp:sp modelId="{214E03C2-2F41-40A2-95B2-F167DB7124B5}">
      <dsp:nvSpPr>
        <dsp:cNvPr id="0" name=""/>
        <dsp:cNvSpPr/>
      </dsp:nvSpPr>
      <dsp:spPr>
        <a:xfrm>
          <a:off x="2103120" y="1249493"/>
          <a:ext cx="8412480" cy="1177683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225" tIns="299132" rIns="163225" bIns="299132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Total Assets at CalPERS = 			$362 million</a:t>
          </a:r>
        </a:p>
      </dsp:txBody>
      <dsp:txXfrm>
        <a:off x="2103120" y="1249493"/>
        <a:ext cx="8412480" cy="1177683"/>
      </dsp:txXfrm>
    </dsp:sp>
    <dsp:sp modelId="{D4633369-088D-4EA3-AC40-0F04A59CCC9E}">
      <dsp:nvSpPr>
        <dsp:cNvPr id="0" name=""/>
        <dsp:cNvSpPr/>
      </dsp:nvSpPr>
      <dsp:spPr>
        <a:xfrm>
          <a:off x="0" y="1249493"/>
          <a:ext cx="2103120" cy="1177683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1290" tIns="116329" rIns="111290" bIns="116329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Asset</a:t>
          </a:r>
        </a:p>
      </dsp:txBody>
      <dsp:txXfrm>
        <a:off x="0" y="1249493"/>
        <a:ext cx="2103120" cy="1177683"/>
      </dsp:txXfrm>
    </dsp:sp>
    <dsp:sp modelId="{AA096634-5A01-4190-B3EF-B70C775497ED}">
      <dsp:nvSpPr>
        <dsp:cNvPr id="0" name=""/>
        <dsp:cNvSpPr/>
      </dsp:nvSpPr>
      <dsp:spPr>
        <a:xfrm>
          <a:off x="2103120" y="2497838"/>
          <a:ext cx="8412480" cy="1177683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225" tIns="299132" rIns="163225" bIns="299132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Total Unfunded Pension Liability = 		($152 million)</a:t>
          </a:r>
        </a:p>
      </dsp:txBody>
      <dsp:txXfrm>
        <a:off x="2103120" y="2497838"/>
        <a:ext cx="8412480" cy="1177683"/>
      </dsp:txXfrm>
    </dsp:sp>
    <dsp:sp modelId="{D9F7A5A5-DAEF-4178-81A1-80F4F8D6B081}">
      <dsp:nvSpPr>
        <dsp:cNvPr id="0" name=""/>
        <dsp:cNvSpPr/>
      </dsp:nvSpPr>
      <dsp:spPr>
        <a:xfrm>
          <a:off x="0" y="2497838"/>
          <a:ext cx="2103120" cy="1177683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1290" tIns="116329" rIns="111290" bIns="116329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UAL</a:t>
          </a:r>
        </a:p>
      </dsp:txBody>
      <dsp:txXfrm>
        <a:off x="0" y="2497838"/>
        <a:ext cx="2103120" cy="11776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VerticalSolidActionList">
  <dgm:title val="Vertical Solid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alignNode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AccFollow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6DC08E5-33E7-4582-8806-56C65D1C70D6}" type="datetimeFigureOut">
              <a:rPr lang="en-US" smtClean="0"/>
              <a:t>5/10/2018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5CF34C5-6211-4D85-AE69-60356F498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6165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CF34C5-6211-4D85-AE69-60356F49878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224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CF34C5-6211-4D85-AE69-60356F49878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5400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B6EBD1-CA13-4221-9C56-DC8D07CD55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8F7390-9B7D-4C7A-818E-6C046F4761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CE5244-A906-44FD-A605-7A83953F5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443B5-DCDB-4A80-93B6-6F51D5166C34}" type="datetime1">
              <a:rPr lang="en-US" smtClean="0"/>
              <a:t>5/10/2018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8A0F9F-EE28-49CE-A173-8E94EC8D5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974DC6-BEAD-457A-92A4-5C1D0B47D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091B8-BF78-4738-A9CD-FB1DC6D76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754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13163-2E35-4405-A84A-6873F6278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BA69BD-3E2B-45E6-A03D-5B151C79C8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071960-BADD-43EB-9954-11775C7F9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10500-99CC-47B5-BCA1-B921D150557E}" type="datetime1">
              <a:rPr lang="en-US" smtClean="0"/>
              <a:t>5/10/2018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B96DED-BDD0-4789-B848-BF276F417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C959AA-9DC0-4A0E-BFE7-DDE99BEE4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091B8-BF78-4738-A9CD-FB1DC6D76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403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AB0C0D-6D8B-49DA-9827-717F82BEAC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742DA2-4D87-47AC-82CD-7A263A8D25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E3C3A6-F680-4183-A732-A9F8F8DAA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39552-8EFB-4A2F-96AA-033BB2367FDC}" type="datetime1">
              <a:rPr lang="en-US" smtClean="0"/>
              <a:t>5/10/2018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F4F271-7F51-4A84-8908-52B55D2F8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E4BCB8-D059-46BB-8840-C432663CA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091B8-BF78-4738-A9CD-FB1DC6D76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815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3F5B5-213F-4689-AD84-C362F5471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2EEC25-F774-457A-B074-825BC3CF98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423247-1BA1-4E73-B367-DADA1DAC3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2EFEA-BD3D-4192-8F8A-4A113FC21748}" type="datetime1">
              <a:rPr lang="en-US" smtClean="0"/>
              <a:t>5/10/2018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7B579F-8A08-41A7-80C2-8EB33B466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EEF32D-79F9-40CC-94A5-F7E62FE6F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091B8-BF78-4738-A9CD-FB1DC6D76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478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7891A2-372B-4F3F-B19B-E33C5D268E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8B2CC6-83BB-4D0E-A59B-B0DD3A8FD2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2CC76A-88CE-41FB-9A47-5C4B5A5D8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CEA41-3A64-4AB0-AD4C-7AD5D040C1CD}" type="datetime1">
              <a:rPr lang="en-US" smtClean="0"/>
              <a:t>5/10/2018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E5D4D6-7632-4B32-B19E-5C5C37760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282473-5AC4-4BA5-A9BC-7A1EE4257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091B8-BF78-4738-A9CD-FB1DC6D76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198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93CDD-DAC7-43A5-B6C4-C43A56122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00ACC-C670-450F-B8B2-7EB562D84D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C9EB15-208E-47E3-B726-1B9B05E244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B6A455-A423-4482-B453-BA31118C0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A1547-4EDE-432F-8907-1A2D562C456B}" type="datetime1">
              <a:rPr lang="en-US" smtClean="0"/>
              <a:t>5/10/2018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613CEE-7693-449C-ABA6-EA2D537AD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8989BC-05B2-4C66-B631-4FB6E2F5E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091B8-BF78-4738-A9CD-FB1DC6D76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02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11D40-38B1-4D62-BD58-BC142C6A3B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C6A31B-8A2B-46D2-B7F0-AB90F7D3F3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75C0EA-391D-410A-943B-292F64D7EB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5B4FF7-4A14-4302-B704-1CE66EB18D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52BB80-4BB8-4AF4-BC1C-B27E51861F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3F5F454-C62B-4545-AC9F-59B694D0B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AFE7B-E6CA-4B4A-982D-BFA5AC05613F}" type="datetime1">
              <a:rPr lang="en-US" smtClean="0"/>
              <a:t>5/10/2018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4FD0E3B-CC1D-467C-A69B-8A014737B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A67E245-0CD5-4E6E-AFC9-0A86CE8FA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091B8-BF78-4738-A9CD-FB1DC6D76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385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BA3414-8615-4908-84C6-0F72BCFBF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782043-D17F-4D2D-B7BA-D3926A078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A59D0-AD38-4BFD-8BA3-F7BAD2456157}" type="datetime1">
              <a:rPr lang="en-US" smtClean="0"/>
              <a:t>5/10/2018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7A5B21-7DD0-482D-B0A4-8988E2227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A38C1C-D171-4086-A060-23AC35EDC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091B8-BF78-4738-A9CD-FB1DC6D76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419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8C9ACE-FB01-4C1A-8F65-DB517AC90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2FED0-8AC9-4DF5-80DD-0CFCA5A6D5D3}" type="datetime1">
              <a:rPr lang="en-US" smtClean="0"/>
              <a:t>5/10/2018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B4FBA1-B082-4135-AFBF-D5675A6D9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E9E068-EB3D-48E8-9914-B2E382D4D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091B8-BF78-4738-A9CD-FB1DC6D76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167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ACCF5-61D0-4426-88F3-8005365F7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85805E-67FC-413B-956E-1462E0C761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978AF5-3E57-472C-8C2F-0EEFAEF400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80805B-D369-4131-AF65-425601378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C9B11-05CB-4770-AAD5-A3EE82521980}" type="datetime1">
              <a:rPr lang="en-US" smtClean="0"/>
              <a:t>5/10/2018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B69DD6-7E83-4ABA-AB38-FC729D608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04BC67-A95B-4C48-B54D-29C5B7645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091B8-BF78-4738-A9CD-FB1DC6D76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316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B93D7-C544-4267-9B85-06A4ACC8F4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335B99-37E9-4755-9FA2-8EB9344B43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94256D-EC7F-432E-8AE9-07EDACED89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DA020B-C125-4C7B-B0B4-74B933B12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9B99B-DAD5-43B3-85B3-1FE732891964}" type="datetime1">
              <a:rPr lang="en-US" smtClean="0"/>
              <a:t>5/10/2018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76406A-BA63-4F15-AF32-3251E3505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644632-E34E-4E76-8FBA-D64E2451F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091B8-BF78-4738-A9CD-FB1DC6D76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600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3BA6143-2307-4BCC-BF68-BF3A5835E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0118A9-2B37-431E-9663-54618EF3CA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7D4F14-ECE1-451E-B6AE-5CAF810CB8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1E7397-52CC-4FF8-A427-8BD29C75F3D9}" type="datetime1">
              <a:rPr lang="en-US" smtClean="0"/>
              <a:t>5/10/2018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A37A03-2176-491C-99A0-B5248E04D5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D0A582-1ED2-4B2B-8697-9CA8B5AE01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4091B8-BF78-4738-A9CD-FB1DC6D76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731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Smsmith@co.sutter.ca.us" TargetMode="External"/><Relationship Id="rId2" Type="http://schemas.openxmlformats.org/officeDocument/2006/relationships/hyperlink" Target="mailto:nblack@co.sutter.ca.us" TargetMode="Externa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5.png"/><Relationship Id="rId4" Type="http://schemas.openxmlformats.org/officeDocument/2006/relationships/image" Target="../media/image6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F3F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1DB7C82F-AB7E-4F0C-B829-FA1B9C41518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 descr="A sign on the side of a building&#10;&#10;Description generated with very high confidence">
            <a:extLst>
              <a:ext uri="{FF2B5EF4-FFF2-40B4-BE49-F238E27FC236}">
                <a16:creationId xmlns:a16="http://schemas.microsoft.com/office/drawing/2014/main" id="{AA3BA37D-869F-45DE-9EC4-DFA2F3A1088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13" r="-1" b="21996"/>
          <a:stretch/>
        </p:blipFill>
        <p:spPr>
          <a:xfrm>
            <a:off x="20" y="10"/>
            <a:ext cx="6024134" cy="685799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288A41A-55D4-49F3-96D1-AB8147FF9C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46627" y="539886"/>
            <a:ext cx="4645250" cy="2889114"/>
          </a:xfrm>
        </p:spPr>
        <p:txBody>
          <a:bodyPr anchor="b">
            <a:normAutofit/>
          </a:bodyPr>
          <a:lstStyle/>
          <a:p>
            <a:r>
              <a:rPr lang="en-US" sz="4800" dirty="0"/>
              <a:t>California Public Employees’ Retirement System (CalPERS)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596B3F-E626-4D85-9768-8A95C2903B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46627" y="4011984"/>
            <a:ext cx="4645250" cy="1147863"/>
          </a:xfrm>
        </p:spPr>
        <p:txBody>
          <a:bodyPr anchor="t">
            <a:normAutofit fontScale="92500"/>
          </a:bodyPr>
          <a:lstStyle/>
          <a:p>
            <a:pPr algn="l"/>
            <a:endParaRPr lang="en-US" sz="2000" dirty="0"/>
          </a:p>
          <a:p>
            <a:pPr algn="l"/>
            <a:r>
              <a:rPr lang="en-US" sz="3000" dirty="0"/>
              <a:t>Sutter County Pension Update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091B8-BF78-4738-A9CD-FB1DC6D76AC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7961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071A81-DF8F-485B-9153-CA3DBDA8F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686FCB-F45F-455A-9D95-967B7852FD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Blip>
                <a:blip r:embed="rId3"/>
              </a:buBlip>
            </a:pPr>
            <a:r>
              <a:rPr lang="en-US" dirty="0">
                <a:solidFill>
                  <a:schemeClr val="bg1"/>
                </a:solidFill>
              </a:rPr>
              <a:t>  </a:t>
            </a:r>
            <a:r>
              <a:rPr lang="en-US" sz="3200" dirty="0">
                <a:solidFill>
                  <a:schemeClr val="bg1"/>
                </a:solidFill>
              </a:rPr>
              <a:t> Amortization Bases</a:t>
            </a:r>
          </a:p>
          <a:p>
            <a:pPr marL="0" indent="0">
              <a:buNone/>
            </a:pPr>
            <a:endParaRPr lang="en-US" sz="2000" dirty="0">
              <a:solidFill>
                <a:schemeClr val="bg1"/>
              </a:solidFill>
            </a:endParaRPr>
          </a:p>
          <a:p>
            <a:pPr lvl="1">
              <a:buBlip>
                <a:blip r:embed="rId3"/>
              </a:buBlip>
            </a:pPr>
            <a:r>
              <a:rPr lang="en-US" sz="3200" dirty="0">
                <a:solidFill>
                  <a:schemeClr val="bg1"/>
                </a:solidFill>
              </a:rPr>
              <a:t>  CalPERS utilizes smoothing methodology</a:t>
            </a:r>
          </a:p>
          <a:p>
            <a:pPr marL="457200" lvl="1" indent="0">
              <a:buNone/>
            </a:pPr>
            <a:endParaRPr lang="en-US" sz="2000" dirty="0">
              <a:solidFill>
                <a:schemeClr val="bg1"/>
              </a:solidFill>
            </a:endParaRPr>
          </a:p>
          <a:p>
            <a:pPr lvl="1">
              <a:buBlip>
                <a:blip r:embed="rId3"/>
              </a:buBlip>
            </a:pPr>
            <a:r>
              <a:rPr lang="en-US" sz="3200" dirty="0">
                <a:solidFill>
                  <a:schemeClr val="bg1"/>
                </a:solidFill>
              </a:rPr>
              <a:t>  New amortization base each year</a:t>
            </a:r>
          </a:p>
          <a:p>
            <a:pPr marL="457200" lvl="1" indent="0">
              <a:buNone/>
            </a:pPr>
            <a:endParaRPr lang="en-US" sz="2000" dirty="0">
              <a:solidFill>
                <a:schemeClr val="bg1"/>
              </a:solidFill>
            </a:endParaRPr>
          </a:p>
          <a:p>
            <a:pPr lvl="1">
              <a:buBlip>
                <a:blip r:embed="rId3"/>
              </a:buBlip>
            </a:pPr>
            <a:r>
              <a:rPr lang="en-US" sz="3200" dirty="0">
                <a:solidFill>
                  <a:schemeClr val="bg1"/>
                </a:solidFill>
              </a:rPr>
              <a:t>  CalPERS’ reducing amortization periods from 30 to 20 	years effective 2019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091B8-BF78-4738-A9CD-FB1DC6D76AC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2240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5D8C3-BCF2-45F1-8805-1BBB6CD08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/>
              <a:t>Possible Solutions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C08E11-5880-4949-A774-452A44143E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dirty="0"/>
              <a:t>  </a:t>
            </a:r>
            <a:r>
              <a:rPr lang="en-US" sz="3200" dirty="0"/>
              <a:t>Marin County – State Supreme Court – 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dirty="0"/>
              <a:t>Appellate Court affirmed District Court ruling:</a:t>
            </a:r>
          </a:p>
          <a:p>
            <a:pPr marL="914400" lvl="2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dirty="0"/>
              <a:t>The defendant “…did not act impermissibly…to exclude specified items and categories of compensation from the calculation of pensions for current employees.”</a:t>
            </a:r>
            <a:endParaRPr lang="en-US" sz="2400" dirty="0"/>
          </a:p>
          <a:p>
            <a:pPr lvl="1"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dirty="0"/>
              <a:t>  Justice James Richman wrote in the Marin County ruling:</a:t>
            </a:r>
          </a:p>
          <a:p>
            <a:pPr marL="914400" lvl="2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dirty="0"/>
              <a:t>“While a public employee does have a ‘vested right’ to a pension, that right is only to a ‘reasonable’ pension — not an immutable entitlement to the most optimal formula of calculating the pension.”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dirty="0"/>
              <a:t> Jody Morales, founder of Marin’s Citizens for Sustainable Pension Plans, said:</a:t>
            </a:r>
          </a:p>
          <a:p>
            <a:pPr marL="914400" lvl="2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dirty="0"/>
              <a:t>“The ultimate decision could be among the most important decisions made by the court this decade or even for this generation given the mind-boggling expansion of pension debt.”</a:t>
            </a:r>
          </a:p>
          <a:p>
            <a:pPr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3200" dirty="0"/>
              <a:t>  SB 681 – Public Employees’ Retirement: contracting agencies: termination.</a:t>
            </a:r>
          </a:p>
          <a:p>
            <a:pPr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3200" dirty="0"/>
              <a:t>  PEPRA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091B8-BF78-4738-A9CD-FB1DC6D76AC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7744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071A81-DF8F-485B-9153-CA3DBDA8F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Possible Solutions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686FCB-F45F-455A-9D95-967B7852FD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261666"/>
          </a:xfrm>
        </p:spPr>
        <p:txBody>
          <a:bodyPr>
            <a:noAutofit/>
          </a:bodyPr>
          <a:lstStyle/>
          <a:p>
            <a:pPr>
              <a:buBlip>
                <a:blip r:embed="rId2"/>
              </a:buBlip>
            </a:pPr>
            <a:r>
              <a:rPr lang="en-US" dirty="0">
                <a:solidFill>
                  <a:schemeClr val="bg1"/>
                </a:solidFill>
              </a:rPr>
              <a:t>  Continue/increase funding to PARS Irrevocable Trust</a:t>
            </a:r>
          </a:p>
          <a:p>
            <a:pPr lvl="1">
              <a:buBlip>
                <a:blip r:embed="rId2"/>
              </a:buBlip>
            </a:pPr>
            <a:r>
              <a:rPr lang="en-US" dirty="0">
                <a:solidFill>
                  <a:schemeClr val="bg1"/>
                </a:solidFill>
              </a:rPr>
              <a:t> Employer and/or employee contributions</a:t>
            </a:r>
          </a:p>
          <a:p>
            <a:pPr lvl="1">
              <a:buBlip>
                <a:blip r:embed="rId2"/>
              </a:buBlip>
            </a:pPr>
            <a:r>
              <a:rPr lang="en-US" dirty="0">
                <a:solidFill>
                  <a:schemeClr val="bg1"/>
                </a:solidFill>
              </a:rPr>
              <a:t> Develop pension prefunding policy to establish recommended minimum contributions each year.</a:t>
            </a:r>
            <a:endParaRPr lang="en-US" sz="2000" dirty="0">
              <a:solidFill>
                <a:schemeClr val="bg1"/>
              </a:solidFill>
            </a:endParaRPr>
          </a:p>
          <a:p>
            <a:pPr>
              <a:buBlip>
                <a:blip r:embed="rId2"/>
              </a:buBlip>
            </a:pPr>
            <a:r>
              <a:rPr lang="en-US" dirty="0">
                <a:solidFill>
                  <a:schemeClr val="bg1"/>
                </a:solidFill>
              </a:rPr>
              <a:t>  Continue to Prepay UAL at beginning of each fiscal year</a:t>
            </a:r>
          </a:p>
          <a:p>
            <a:pPr marL="0" indent="0">
              <a:buNone/>
            </a:pPr>
            <a:endParaRPr lang="en-US" sz="2000" dirty="0">
              <a:solidFill>
                <a:schemeClr val="bg1"/>
              </a:solidFill>
            </a:endParaRPr>
          </a:p>
          <a:p>
            <a:pPr>
              <a:buBlip>
                <a:blip r:embed="rId2"/>
              </a:buBlip>
            </a:pPr>
            <a:r>
              <a:rPr lang="en-US" dirty="0">
                <a:solidFill>
                  <a:schemeClr val="bg1"/>
                </a:solidFill>
              </a:rPr>
              <a:t>  Continue to voice concerns to CalPERS</a:t>
            </a:r>
          </a:p>
          <a:p>
            <a:pPr marL="0" indent="0">
              <a:buNone/>
            </a:pPr>
            <a:endParaRPr lang="en-US" sz="2000" dirty="0">
              <a:solidFill>
                <a:schemeClr val="bg1"/>
              </a:solidFill>
            </a:endParaRPr>
          </a:p>
          <a:p>
            <a:pPr>
              <a:buBlip>
                <a:blip r:embed="rId2"/>
              </a:buBlip>
            </a:pPr>
            <a:r>
              <a:rPr lang="en-US" dirty="0">
                <a:solidFill>
                  <a:schemeClr val="bg1"/>
                </a:solidFill>
              </a:rPr>
              <a:t>  Maintain issue within Board Of Supervisors’ Top Ten Priorities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091B8-BF78-4738-A9CD-FB1DC6D76AC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75758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A6E16DA-5604-49A8-8FDA-344DF8C48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/>
              <a:t>Presenting Staff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74D7FF-A1FC-447F-BEC4-4255E9C4FF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394279"/>
            <a:ext cx="5157787" cy="1111704"/>
          </a:xfrm>
        </p:spPr>
        <p:txBody>
          <a:bodyPr>
            <a:normAutofit/>
          </a:bodyPr>
          <a:lstStyle/>
          <a:p>
            <a:pPr algn="ctr"/>
            <a:r>
              <a:rPr lang="en-US" sz="1600" dirty="0"/>
              <a:t>Nathan M. Black</a:t>
            </a:r>
          </a:p>
          <a:p>
            <a:pPr algn="ctr"/>
            <a:r>
              <a:rPr lang="en-US" sz="1600" dirty="0"/>
              <a:t>Auditor-Controller</a:t>
            </a:r>
          </a:p>
          <a:p>
            <a:pPr algn="ctr"/>
            <a:r>
              <a:rPr lang="en-US" sz="1600" dirty="0">
                <a:hlinkClick r:id="rId2"/>
              </a:rPr>
              <a:t>Nblack@co.sutter.ca.us</a:t>
            </a:r>
            <a:endParaRPr lang="en-US" sz="1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C08E11-5880-4949-A774-452A44143E5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EAD3F5D-2162-45A6-ABE7-1EB287924D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859259" y="1357014"/>
            <a:ext cx="5634446" cy="1120412"/>
          </a:xfrm>
        </p:spPr>
        <p:txBody>
          <a:bodyPr>
            <a:normAutofit/>
          </a:bodyPr>
          <a:lstStyle/>
          <a:p>
            <a:pPr algn="ctr"/>
            <a:r>
              <a:rPr lang="en-US" sz="1600" dirty="0"/>
              <a:t>Steven M. Smith</a:t>
            </a:r>
          </a:p>
          <a:p>
            <a:pPr algn="ctr"/>
            <a:r>
              <a:rPr lang="en-US" sz="1600" dirty="0"/>
              <a:t>Assistant County Administrator</a:t>
            </a:r>
          </a:p>
          <a:p>
            <a:pPr algn="ctr"/>
            <a:r>
              <a:rPr lang="en-US" sz="1600" dirty="0">
                <a:hlinkClick r:id="rId3"/>
              </a:rPr>
              <a:t>Smsmith@co.sutter.ca.us</a:t>
            </a:r>
            <a:r>
              <a:rPr lang="en-US" sz="1600" dirty="0"/>
              <a:t> </a:t>
            </a:r>
          </a:p>
        </p:txBody>
      </p:sp>
      <p:pic>
        <p:nvPicPr>
          <p:cNvPr id="9" name="Content Placeholder 8" descr="A close up of a sign&#10;&#10;Description generated with high confidence">
            <a:extLst>
              <a:ext uri="{FF2B5EF4-FFF2-40B4-BE49-F238E27FC236}">
                <a16:creationId xmlns:a16="http://schemas.microsoft.com/office/drawing/2014/main" id="{B7433122-66BA-40D0-A9D7-6B850CF9180A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3409" y="2570385"/>
            <a:ext cx="3590544" cy="3553968"/>
          </a:xfr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C4F3726-911D-4CE5-AC63-76BAA71E46A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4155" y="2598371"/>
            <a:ext cx="3619278" cy="3619278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091B8-BF78-4738-A9CD-FB1DC6D76AC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680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4">
            <a:extLst>
              <a:ext uri="{FF2B5EF4-FFF2-40B4-BE49-F238E27FC236}">
                <a16:creationId xmlns:a16="http://schemas.microsoft.com/office/drawing/2014/main" id="{2FA7A195-03A4-44AB-A3D8-2507E2C9430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0"/>
            <a:ext cx="6096418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9">
            <a:extLst>
              <a:ext uri="{FF2B5EF4-FFF2-40B4-BE49-F238E27FC236}">
                <a16:creationId xmlns:a16="http://schemas.microsoft.com/office/drawing/2014/main" id="{8F235346-20CC-4981-B836-23ECF1F4E2A9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73465" y="559407"/>
            <a:ext cx="514148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group of clouds in the sky over a green field&#10;&#10;Description generated with high confidence">
            <a:extLst>
              <a:ext uri="{FF2B5EF4-FFF2-40B4-BE49-F238E27FC236}">
                <a16:creationId xmlns:a16="http://schemas.microsoft.com/office/drawing/2014/main" id="{4D44DD11-E25E-4DF9-8579-CFE6D6CD823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41" r="24649" b="-2"/>
          <a:stretch/>
        </p:blipFill>
        <p:spPr>
          <a:xfrm>
            <a:off x="6739337" y="722376"/>
            <a:ext cx="4809744" cy="5413248"/>
          </a:xfrm>
          <a:prstGeom prst="rect">
            <a:avLst/>
          </a:prstGeom>
          <a:effectLst/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75DAD73-FA1E-43C3-BC86-6C095C462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629266"/>
            <a:ext cx="5120073" cy="1676603"/>
          </a:xfrm>
        </p:spPr>
        <p:txBody>
          <a:bodyPr>
            <a:normAutofit/>
          </a:bodyPr>
          <a:lstStyle/>
          <a:p>
            <a:pPr algn="ctr"/>
            <a:r>
              <a:rPr lang="en-US" sz="4800" dirty="0"/>
              <a:t>Introduction &amp;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65B4CA-23FE-43A5-AC03-A05E4BE3B9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931" y="3047997"/>
            <a:ext cx="5113114" cy="2955639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  <a:buBlip>
                <a:blip r:embed="rId3"/>
              </a:buBlip>
            </a:pPr>
            <a:r>
              <a:rPr lang="en-US" dirty="0"/>
              <a:t>  Status of Pension</a:t>
            </a:r>
          </a:p>
          <a:p>
            <a:pPr>
              <a:spcAft>
                <a:spcPts val="1200"/>
              </a:spcAft>
              <a:buBlip>
                <a:blip r:embed="rId3"/>
              </a:buBlip>
            </a:pPr>
            <a:r>
              <a:rPr lang="en-US" dirty="0"/>
              <a:t>  Service-Delivery Impacts</a:t>
            </a:r>
          </a:p>
          <a:p>
            <a:pPr>
              <a:spcAft>
                <a:spcPts val="1200"/>
              </a:spcAft>
              <a:buBlip>
                <a:blip r:embed="rId3"/>
              </a:buBlip>
            </a:pPr>
            <a:r>
              <a:rPr lang="en-US" dirty="0"/>
              <a:t>  Challenges</a:t>
            </a:r>
          </a:p>
          <a:p>
            <a:pPr>
              <a:spcAft>
                <a:spcPts val="1200"/>
              </a:spcAft>
              <a:buBlip>
                <a:blip r:embed="rId3"/>
              </a:buBlip>
            </a:pPr>
            <a:r>
              <a:rPr lang="en-US" dirty="0"/>
              <a:t>  Possible Solutions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091B8-BF78-4738-A9CD-FB1DC6D76AC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544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5724071-AC7B-4A67-934B-CD7F90745802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-4573"/>
            <a:ext cx="12192000" cy="185587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58B8DAA-7F60-4A99-88FC-10C6BD601B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Status of Pension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AF3F3BD-425D-488C-B1AC-C87B64F51D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9070590"/>
              </p:ext>
            </p:extLst>
          </p:nvPr>
        </p:nvGraphicFramePr>
        <p:xfrm>
          <a:off x="838200" y="2500291"/>
          <a:ext cx="10515600" cy="36766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091B8-BF78-4738-A9CD-FB1DC6D76AC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390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1A288C-3CA3-4C0A-A368-91914B15F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/>
              <a:t>Status of Pension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B2409571-9D39-4D48-9DCD-373CCB86C9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4178399"/>
              </p:ext>
            </p:extLst>
          </p:nvPr>
        </p:nvGraphicFramePr>
        <p:xfrm>
          <a:off x="1222406" y="1624615"/>
          <a:ext cx="9747188" cy="46990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8" name="Worksheet" r:id="rId3" imgW="7448646" imgH="3591000" progId="Excel.Sheet.12">
                  <p:embed/>
                </p:oleObj>
              </mc:Choice>
              <mc:Fallback>
                <p:oleObj name="Worksheet" r:id="rId3" imgW="7448646" imgH="359100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22406" y="1624615"/>
                        <a:ext cx="9747188" cy="46990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091B8-BF78-4738-A9CD-FB1DC6D76AC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876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D0B14E-4D47-4EC2-8476-D83E9B26B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/>
              <a:t>Status of Pension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ABFA63-858E-4CCA-A9D0-978AC8C749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1966" y="1896307"/>
            <a:ext cx="10128068" cy="4696081"/>
          </a:xfrm>
        </p:spPr>
        <p:txBody>
          <a:bodyPr>
            <a:normAutofit lnSpcReduction="10000"/>
          </a:bodyPr>
          <a:lstStyle/>
          <a:p>
            <a:pPr>
              <a:spcBef>
                <a:spcPts val="1200"/>
              </a:spcBef>
              <a:spcAft>
                <a:spcPts val="1200"/>
              </a:spcAft>
              <a:buBlip>
                <a:blip r:embed="rId3"/>
              </a:buBlip>
            </a:pPr>
            <a:r>
              <a:rPr lang="en-US" dirty="0"/>
              <a:t>  Approximately 70% funded</a:t>
            </a:r>
          </a:p>
          <a:p>
            <a:pPr>
              <a:spcBef>
                <a:spcPts val="1200"/>
              </a:spcBef>
              <a:spcAft>
                <a:spcPts val="1200"/>
              </a:spcAft>
              <a:buBlip>
                <a:blip r:embed="rId3"/>
              </a:buBlip>
            </a:pPr>
            <a:r>
              <a:rPr lang="en-US" dirty="0"/>
              <a:t>  3,000 total participants, 1,000 active</a:t>
            </a:r>
          </a:p>
          <a:p>
            <a:pPr>
              <a:spcBef>
                <a:spcPts val="1200"/>
              </a:spcBef>
              <a:spcAft>
                <a:spcPts val="1200"/>
              </a:spcAft>
              <a:buBlip>
                <a:blip r:embed="rId3"/>
              </a:buBlip>
            </a:pPr>
            <a:r>
              <a:rPr lang="en-US" dirty="0"/>
              <a:t>  As a percentage of payroll:   </a:t>
            </a:r>
            <a:r>
              <a:rPr lang="en-US" u="sng" dirty="0"/>
              <a:t>2018-19      2020-21       2024-25</a:t>
            </a:r>
            <a:endParaRPr lang="en-US" dirty="0"/>
          </a:p>
          <a:p>
            <a:pPr lvl="1">
              <a:spcBef>
                <a:spcPts val="1200"/>
              </a:spcBef>
              <a:spcAft>
                <a:spcPts val="1200"/>
              </a:spcAft>
              <a:buBlip>
                <a:blip r:embed="rId3"/>
              </a:buBlip>
            </a:pPr>
            <a:r>
              <a:rPr lang="en-US" sz="2800" dirty="0"/>
              <a:t>  Miscellaneous - 	              26%             31%	            36%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Blip>
                <a:blip r:embed="rId3"/>
              </a:buBlip>
            </a:pPr>
            <a:r>
              <a:rPr lang="en-US" sz="2800" dirty="0"/>
              <a:t>  Safety - 			   39%		 46%	            52%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Blip>
                <a:blip r:embed="rId3"/>
              </a:buBlip>
            </a:pPr>
            <a:r>
              <a:rPr lang="en-US" sz="2800" dirty="0"/>
              <a:t>  Budget -                             $17.5 M      $22.3 M       $28.6 M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Blip>
                <a:blip r:embed="rId3"/>
              </a:buBlip>
            </a:pPr>
            <a:r>
              <a:rPr lang="en-US" sz="2800" dirty="0"/>
              <a:t>  UAL Payment - 	          $10.7 M      $13.7 M       $18.9 M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Blip>
                <a:blip r:embed="rId3"/>
              </a:buBlip>
            </a:pP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091B8-BF78-4738-A9CD-FB1DC6D76AC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267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1A288C-3CA3-4C0A-A368-91914B15F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4800" dirty="0"/>
              <a:t>Status of Pension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7BD538AA-A917-4D0E-BF3C-F323E467079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91538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091B8-BF78-4738-A9CD-FB1DC6D76AC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284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1A288C-3CA3-4C0A-A368-91914B15F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4800" dirty="0"/>
              <a:t>Status of Pension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9F9FE-8E1B-4670-B54C-504B02804E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14E1D3FE-84BF-4F90-AA8C-4933331CB0E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05848806"/>
              </p:ext>
            </p:extLst>
          </p:nvPr>
        </p:nvGraphicFramePr>
        <p:xfrm>
          <a:off x="838200" y="1821312"/>
          <a:ext cx="10515599" cy="43556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091B8-BF78-4738-A9CD-FB1DC6D76AC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8760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7AD3B7E-F874-4E68-ACB0-049D2D468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/>
              <a:t>Service-Delivery Impacts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42A9268-8C19-49EA-A2A8-253994D72C85}"/>
              </a:ext>
            </a:extLst>
          </p:cNvPr>
          <p:cNvSpPr/>
          <p:nvPr/>
        </p:nvSpPr>
        <p:spPr>
          <a:xfrm>
            <a:off x="838200" y="1690688"/>
            <a:ext cx="10448109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61963"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sz="2800" dirty="0"/>
              <a:t>  Approximately $9 M to CalPERS in FY 2017-18 to pay County’s UAL</a:t>
            </a:r>
          </a:p>
          <a:p>
            <a:pPr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sz="2800" dirty="0"/>
              <a:t>  Other uses for $9 M if no UAL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sz="2800" dirty="0"/>
              <a:t> </a:t>
            </a:r>
            <a:r>
              <a:rPr lang="en-US" sz="2400" dirty="0"/>
              <a:t>Increased positions to enhance/maintain services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sz="2400" dirty="0"/>
              <a:t> Capital projects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sz="2400" dirty="0"/>
              <a:t> Replacement vehicles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sz="2400" dirty="0"/>
              <a:t> Increased wages</a:t>
            </a:r>
          </a:p>
          <a:p>
            <a:pPr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sz="2800" dirty="0"/>
              <a:t>  Potential for Service-Delivery Insolvency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sz="2800" dirty="0"/>
              <a:t> </a:t>
            </a:r>
            <a:r>
              <a:rPr lang="en-US" sz="2400" dirty="0"/>
              <a:t>When a government is unable to provide services at the level and quality required to ensure the health, safety and welfare of the citizenry.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091B8-BF78-4738-A9CD-FB1DC6D76AC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2935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071A81-DF8F-485B-9153-CA3DBDA8F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686FCB-F45F-455A-9D95-967B7852FD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3689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sz="3200" dirty="0">
                <a:solidFill>
                  <a:schemeClr val="bg1"/>
                </a:solidFill>
              </a:rPr>
              <a:t>  Discount Rate Reduction – 7.5% to 7.0% over 3 years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sz="2000" dirty="0">
              <a:solidFill>
                <a:schemeClr val="bg1"/>
              </a:solidFill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  <a:buBlip>
                <a:blip r:embed="rId2">
                  <a:extLst/>
                </a:blip>
              </a:buBlip>
            </a:pPr>
            <a:r>
              <a:rPr lang="en-US" sz="3200" dirty="0">
                <a:solidFill>
                  <a:schemeClr val="bg1"/>
                </a:solidFill>
              </a:rPr>
              <a:t>  Year 1 (2017-18) to 7.375%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Blip>
                <a:blip r:embed="rId2">
                  <a:extLst/>
                </a:blip>
              </a:buBlip>
            </a:pPr>
            <a:r>
              <a:rPr lang="en-US" sz="3200" dirty="0">
                <a:solidFill>
                  <a:schemeClr val="bg1"/>
                </a:solidFill>
              </a:rPr>
              <a:t>  Year 2 (2018-19) to 7.25% 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Blip>
                <a:blip r:embed="rId2">
                  <a:extLst/>
                </a:blip>
              </a:buBlip>
            </a:pPr>
            <a:r>
              <a:rPr lang="en-US" sz="3200" dirty="0">
                <a:solidFill>
                  <a:schemeClr val="bg1"/>
                </a:solidFill>
              </a:rPr>
              <a:t>  Year 3 (2019-20) to 7.0%</a:t>
            </a:r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endParaRPr lang="en-US" sz="2000" dirty="0">
              <a:solidFill>
                <a:schemeClr val="bg1"/>
              </a:solidFill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  <a:buBlip>
                <a:blip r:embed="rId2">
                  <a:extLst/>
                </a:blip>
              </a:buBlip>
            </a:pPr>
            <a:r>
              <a:rPr lang="en-US" sz="3200" dirty="0">
                <a:solidFill>
                  <a:schemeClr val="bg1"/>
                </a:solidFill>
              </a:rPr>
              <a:t>  CalPERS consultant concluded 6.0% over 10 years is 	reasonable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091B8-BF78-4738-A9CD-FB1DC6D76AC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0451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4913</TotalTime>
  <Words>532</Words>
  <Application>Microsoft Office PowerPoint</Application>
  <PresentationFormat>Widescreen</PresentationFormat>
  <Paragraphs>99</Paragraphs>
  <Slides>13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Worksheet</vt:lpstr>
      <vt:lpstr>California Public Employees’ Retirement System (CalPERS)</vt:lpstr>
      <vt:lpstr>Introduction &amp; Agenda</vt:lpstr>
      <vt:lpstr>Status of Pension</vt:lpstr>
      <vt:lpstr>Status of Pension</vt:lpstr>
      <vt:lpstr>Status of Pension</vt:lpstr>
      <vt:lpstr>Status of Pension</vt:lpstr>
      <vt:lpstr>Status of Pension</vt:lpstr>
      <vt:lpstr>Service-Delivery Impacts</vt:lpstr>
      <vt:lpstr>Challenges</vt:lpstr>
      <vt:lpstr>Challenges</vt:lpstr>
      <vt:lpstr>Possible Solutions</vt:lpstr>
      <vt:lpstr>Possible Solutions</vt:lpstr>
      <vt:lpstr>Presenting Staff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Sutter County</dc:title>
  <dc:creator>Nathan Black</dc:creator>
  <cp:lastModifiedBy>Daejon Crowder</cp:lastModifiedBy>
  <cp:revision>84</cp:revision>
  <cp:lastPrinted>2018-05-08T14:59:50Z</cp:lastPrinted>
  <dcterms:created xsi:type="dcterms:W3CDTF">2018-05-01T14:23:55Z</dcterms:created>
  <dcterms:modified xsi:type="dcterms:W3CDTF">2018-05-10T17:04:35Z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