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notesMasterIdLst>
    <p:notesMasterId r:id="rId26"/>
  </p:notesMasterIdLst>
  <p:handoutMasterIdLst>
    <p:handoutMasterId r:id="rId27"/>
  </p:handoutMasterIdLst>
  <p:sldIdLst>
    <p:sldId id="289" r:id="rId5"/>
    <p:sldId id="312" r:id="rId6"/>
    <p:sldId id="301" r:id="rId7"/>
    <p:sldId id="305" r:id="rId8"/>
    <p:sldId id="299" r:id="rId9"/>
    <p:sldId id="309" r:id="rId10"/>
    <p:sldId id="310" r:id="rId11"/>
    <p:sldId id="311" r:id="rId12"/>
    <p:sldId id="293" r:id="rId13"/>
    <p:sldId id="292" r:id="rId14"/>
    <p:sldId id="308" r:id="rId15"/>
    <p:sldId id="290" r:id="rId16"/>
    <p:sldId id="304" r:id="rId17"/>
    <p:sldId id="302" r:id="rId18"/>
    <p:sldId id="306" r:id="rId19"/>
    <p:sldId id="295" r:id="rId20"/>
    <p:sldId id="296" r:id="rId21"/>
    <p:sldId id="297" r:id="rId22"/>
    <p:sldId id="307" r:id="rId23"/>
    <p:sldId id="298" r:id="rId24"/>
    <p:sldId id="26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4" autoAdjust="0"/>
  </p:normalViewPr>
  <p:slideViewPr>
    <p:cSldViewPr snapToGrid="0">
      <p:cViewPr varScale="1">
        <p:scale>
          <a:sx n="105" d="100"/>
          <a:sy n="105" d="100"/>
        </p:scale>
        <p:origin x="83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ln>
                  <a:noFill/>
                </a:ln>
                <a:solidFill>
                  <a:schemeClr val="tx1"/>
                </a:solidFill>
                <a:latin typeface="+mn-lt"/>
                <a:ea typeface="+mn-ea"/>
                <a:cs typeface="+mn-cs"/>
              </a:defRPr>
            </a:pPr>
            <a:r>
              <a:rPr lang="en-US" sz="1400" dirty="0"/>
              <a:t>LIVE OAK CITY</a:t>
            </a:r>
            <a:r>
              <a:rPr lang="en-US" sz="1400" baseline="0" dirty="0"/>
              <a:t> LIMITS CFS FY 24/25</a:t>
            </a:r>
            <a:endParaRPr lang="en-US" sz="1400" dirty="0"/>
          </a:p>
        </c:rich>
      </c:tx>
      <c:overlay val="0"/>
      <c:spPr>
        <a:noFill/>
        <a:ln>
          <a:noFill/>
        </a:ln>
        <a:effectLst/>
      </c:spPr>
      <c:txPr>
        <a:bodyPr rot="0" spcFirstLastPara="1" vertOverflow="ellipsis" vert="horz" wrap="square" anchor="ctr" anchorCtr="1"/>
        <a:lstStyle/>
        <a:p>
          <a:pPr>
            <a:defRPr sz="1600" b="1" i="0" u="none" strike="noStrike" kern="1200" baseline="0">
              <a:ln>
                <a:noFill/>
              </a:ln>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LIVE OAK CITY LIMITS CFS FY 24/25</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prst="hardEdge"/>
              </a:sp3d>
            </c:spPr>
            <c:extLst>
              <c:ext xmlns:c16="http://schemas.microsoft.com/office/drawing/2014/chart" uri="{C3380CC4-5D6E-409C-BE32-E72D297353CC}">
                <c16:uniqueId val="{00000001-D4DE-4DFD-92A8-6D1D64572BA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prst="hardEdge"/>
              </a:sp3d>
            </c:spPr>
            <c:extLst>
              <c:ext xmlns:c16="http://schemas.microsoft.com/office/drawing/2014/chart" uri="{C3380CC4-5D6E-409C-BE32-E72D297353CC}">
                <c16:uniqueId val="{00000003-D4DE-4DFD-92A8-6D1D64572BA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prst="hardEdge"/>
              </a:sp3d>
            </c:spPr>
            <c:extLst>
              <c:ext xmlns:c16="http://schemas.microsoft.com/office/drawing/2014/chart" uri="{C3380CC4-5D6E-409C-BE32-E72D297353CC}">
                <c16:uniqueId val="{00000005-D4DE-4DFD-92A8-6D1D64572BA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prst="hardEdge"/>
              </a:sp3d>
            </c:spPr>
            <c:extLst>
              <c:ext xmlns:c16="http://schemas.microsoft.com/office/drawing/2014/chart" uri="{C3380CC4-5D6E-409C-BE32-E72D297353CC}">
                <c16:uniqueId val="{00000007-D4DE-4DFD-92A8-6D1D64572BAF}"/>
              </c:ext>
            </c:extLst>
          </c:dPt>
          <c:dLbls>
            <c:spPr>
              <a:noFill/>
              <a:ln>
                <a:solidFill>
                  <a:sysClr val="windowText" lastClr="000000">
                    <a:lumMod val="25000"/>
                    <a:lumOff val="75000"/>
                  </a:sys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mn-lt"/>
                    <a:ea typeface="+mn-ea"/>
                    <a:cs typeface="+mn-cs"/>
                  </a:defRPr>
                </a:pPr>
                <a:endParaRPr lang="en-US"/>
              </a:p>
            </c:txPr>
            <c:dLblPos val="outEnd"/>
            <c:showLegendKey val="0"/>
            <c:showVal val="1"/>
            <c:showCatName val="0"/>
            <c:showSerName val="0"/>
            <c:showPercent val="1"/>
            <c:showBubbleSize val="0"/>
            <c:showLeaderLines val="0"/>
            <c:extLst>
              <c:ext xmlns:c15="http://schemas.microsoft.com/office/drawing/2012/chart" uri="{CE6537A1-D6FC-4f65-9D91-7224C49458BB}"/>
            </c:extLst>
          </c:dLbls>
          <c:cat>
            <c:strRef>
              <c:f>Sheet1!$A$2:$A$5</c:f>
              <c:strCache>
                <c:ptCount val="4"/>
                <c:pt idx="0">
                  <c:v>Priority 1</c:v>
                </c:pt>
                <c:pt idx="1">
                  <c:v>Priority 2</c:v>
                </c:pt>
                <c:pt idx="2">
                  <c:v>Priority 3</c:v>
                </c:pt>
                <c:pt idx="3">
                  <c:v>Priority 4</c:v>
                </c:pt>
              </c:strCache>
            </c:strRef>
          </c:cat>
          <c:val>
            <c:numRef>
              <c:f>Sheet1!$B$2:$B$5</c:f>
              <c:numCache>
                <c:formatCode>#,##0</c:formatCode>
                <c:ptCount val="4"/>
                <c:pt idx="0">
                  <c:v>1582</c:v>
                </c:pt>
                <c:pt idx="1">
                  <c:v>1246</c:v>
                </c:pt>
                <c:pt idx="2">
                  <c:v>1314</c:v>
                </c:pt>
                <c:pt idx="3">
                  <c:v>3929</c:v>
                </c:pt>
              </c:numCache>
            </c:numRef>
          </c:val>
          <c:extLst>
            <c:ext xmlns:c16="http://schemas.microsoft.com/office/drawing/2014/chart" uri="{C3380CC4-5D6E-409C-BE32-E72D297353CC}">
              <c16:uniqueId val="{00000008-D4DE-4DFD-92A8-6D1D64572BAF}"/>
            </c:ext>
          </c:extLst>
        </c:ser>
        <c:dLbls>
          <c:dLblPos val="outEnd"/>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ln>
                <a:noFill/>
              </a:ln>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tx1">
          <a:lumMod val="15000"/>
          <a:lumOff val="85000"/>
        </a:schemeClr>
      </a:solidFill>
      <a:round/>
    </a:ln>
    <a:effectLst/>
  </c:spPr>
  <c:txPr>
    <a:bodyPr/>
    <a:lstStyle/>
    <a:p>
      <a:pPr>
        <a:defRPr>
          <a:ln>
            <a:noFill/>
          </a:ln>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ln>
                  <a:noFill/>
                </a:ln>
                <a:solidFill>
                  <a:schemeClr val="tx1"/>
                </a:solidFill>
                <a:latin typeface="+mn-lt"/>
                <a:ea typeface="+mn-ea"/>
                <a:cs typeface="+mn-cs"/>
              </a:defRPr>
            </a:pPr>
            <a:r>
              <a:rPr lang="en-US" sz="1400"/>
              <a:t>LIVE OAK CITY</a:t>
            </a:r>
            <a:r>
              <a:rPr lang="en-US" sz="1400" baseline="0"/>
              <a:t> LIMITS CFS JUL 1-OCT 31, 2025</a:t>
            </a:r>
            <a:endParaRPr lang="en-US" sz="1400"/>
          </a:p>
        </c:rich>
      </c:tx>
      <c:overlay val="0"/>
      <c:spPr>
        <a:noFill/>
        <a:ln>
          <a:noFill/>
        </a:ln>
        <a:effectLst/>
      </c:spPr>
      <c:txPr>
        <a:bodyPr rot="0" spcFirstLastPara="1" vertOverflow="ellipsis" vert="horz" wrap="square" anchor="ctr" anchorCtr="1"/>
        <a:lstStyle/>
        <a:p>
          <a:pPr>
            <a:defRPr sz="1600" b="1" i="0" u="none" strike="noStrike" kern="1200" baseline="0">
              <a:ln>
                <a:noFill/>
              </a:ln>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LIVE OAK CITY LIMITS CFS JUL 1-OCT 31, 2025</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prst="hardEdge"/>
              </a:sp3d>
            </c:spPr>
            <c:extLst>
              <c:ext xmlns:c16="http://schemas.microsoft.com/office/drawing/2014/chart" uri="{C3380CC4-5D6E-409C-BE32-E72D297353CC}">
                <c16:uniqueId val="{00000001-9473-4C6F-8E67-8C4772171CE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prst="hardEdge"/>
              </a:sp3d>
            </c:spPr>
            <c:extLst>
              <c:ext xmlns:c16="http://schemas.microsoft.com/office/drawing/2014/chart" uri="{C3380CC4-5D6E-409C-BE32-E72D297353CC}">
                <c16:uniqueId val="{00000003-9473-4C6F-8E67-8C4772171CED}"/>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prst="hardEdge"/>
              </a:sp3d>
            </c:spPr>
            <c:extLst>
              <c:ext xmlns:c16="http://schemas.microsoft.com/office/drawing/2014/chart" uri="{C3380CC4-5D6E-409C-BE32-E72D297353CC}">
                <c16:uniqueId val="{00000005-9473-4C6F-8E67-8C4772171CED}"/>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prst="hardEdge"/>
              </a:sp3d>
            </c:spPr>
            <c:extLst>
              <c:ext xmlns:c16="http://schemas.microsoft.com/office/drawing/2014/chart" uri="{C3380CC4-5D6E-409C-BE32-E72D297353CC}">
                <c16:uniqueId val="{00000007-9473-4C6F-8E67-8C4772171CED}"/>
              </c:ext>
            </c:extLst>
          </c:dPt>
          <c:dLbls>
            <c:spPr>
              <a:noFill/>
              <a:ln>
                <a:solidFill>
                  <a:sysClr val="windowText" lastClr="000000">
                    <a:lumMod val="25000"/>
                    <a:lumOff val="75000"/>
                  </a:sys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mn-lt"/>
                    <a:ea typeface="+mn-ea"/>
                    <a:cs typeface="+mn-cs"/>
                  </a:defRPr>
                </a:pPr>
                <a:endParaRPr lang="en-US"/>
              </a:p>
            </c:txPr>
            <c:dLblPos val="outEnd"/>
            <c:showLegendKey val="0"/>
            <c:showVal val="1"/>
            <c:showCatName val="0"/>
            <c:showSerName val="0"/>
            <c:showPercent val="1"/>
            <c:showBubbleSize val="0"/>
            <c:showLeaderLines val="0"/>
            <c:extLst>
              <c:ext xmlns:c15="http://schemas.microsoft.com/office/drawing/2012/chart" uri="{CE6537A1-D6FC-4f65-9D91-7224C49458BB}"/>
            </c:extLst>
          </c:dLbls>
          <c:cat>
            <c:strRef>
              <c:f>Sheet1!$A$2:$A$5</c:f>
              <c:strCache>
                <c:ptCount val="4"/>
                <c:pt idx="0">
                  <c:v>Priority 1</c:v>
                </c:pt>
                <c:pt idx="1">
                  <c:v>Priority 2</c:v>
                </c:pt>
                <c:pt idx="2">
                  <c:v>Priority 3</c:v>
                </c:pt>
                <c:pt idx="3">
                  <c:v>Priority 4</c:v>
                </c:pt>
              </c:strCache>
            </c:strRef>
          </c:cat>
          <c:val>
            <c:numRef>
              <c:f>Sheet1!$B$2:$B$5</c:f>
              <c:numCache>
                <c:formatCode>#,##0</c:formatCode>
                <c:ptCount val="4"/>
                <c:pt idx="0">
                  <c:v>648</c:v>
                </c:pt>
                <c:pt idx="1">
                  <c:v>433</c:v>
                </c:pt>
                <c:pt idx="2">
                  <c:v>433</c:v>
                </c:pt>
                <c:pt idx="3">
                  <c:v>1122</c:v>
                </c:pt>
              </c:numCache>
            </c:numRef>
          </c:val>
          <c:extLst>
            <c:ext xmlns:c16="http://schemas.microsoft.com/office/drawing/2014/chart" uri="{C3380CC4-5D6E-409C-BE32-E72D297353CC}">
              <c16:uniqueId val="{00000008-9473-4C6F-8E67-8C4772171CED}"/>
            </c:ext>
          </c:extLst>
        </c:ser>
        <c:dLbls>
          <c:dLblPos val="outEnd"/>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ln>
                <a:noFill/>
              </a:ln>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tx1">
          <a:lumMod val="15000"/>
          <a:lumOff val="85000"/>
        </a:schemeClr>
      </a:solidFill>
      <a:round/>
    </a:ln>
    <a:effectLst/>
  </c:spPr>
  <c:txPr>
    <a:bodyPr/>
    <a:lstStyle/>
    <a:p>
      <a:pPr>
        <a:defRPr>
          <a:ln>
            <a:noFill/>
          </a:ln>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_rels/data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2F270-BC88-4569-B609-DAB0D0984BC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53E6082-45DE-4563-8801-9958A65E8789}">
      <dgm:prSet/>
      <dgm:spPr/>
      <dgm:t>
        <a:bodyPr/>
        <a:lstStyle/>
        <a:p>
          <a:pPr>
            <a:lnSpc>
              <a:spcPct val="100000"/>
            </a:lnSpc>
          </a:pPr>
          <a:r>
            <a:rPr lang="en-US" b="1" dirty="0"/>
            <a:t>History of contract between SCSO and City of Live Oak </a:t>
          </a:r>
          <a:endParaRPr lang="en-US" dirty="0"/>
        </a:p>
      </dgm:t>
    </dgm:pt>
    <dgm:pt modelId="{571B0B06-7320-49AD-AB23-35B92F5865DA}" type="parTrans" cxnId="{9D23FF41-505A-4D6D-B48A-BADD224BB063}">
      <dgm:prSet/>
      <dgm:spPr/>
      <dgm:t>
        <a:bodyPr/>
        <a:lstStyle/>
        <a:p>
          <a:endParaRPr lang="en-US"/>
        </a:p>
      </dgm:t>
    </dgm:pt>
    <dgm:pt modelId="{2330C99E-C624-4BF0-9542-22F6DD4A9C5C}" type="sibTrans" cxnId="{9D23FF41-505A-4D6D-B48A-BADD224BB063}">
      <dgm:prSet/>
      <dgm:spPr/>
      <dgm:t>
        <a:bodyPr/>
        <a:lstStyle/>
        <a:p>
          <a:endParaRPr lang="en-US"/>
        </a:p>
      </dgm:t>
    </dgm:pt>
    <dgm:pt modelId="{84336C19-5B96-41EC-B5FD-792AB83DAFA0}">
      <dgm:prSet/>
      <dgm:spPr/>
      <dgm:t>
        <a:bodyPr/>
        <a:lstStyle/>
        <a:p>
          <a:pPr>
            <a:lnSpc>
              <a:spcPct val="100000"/>
            </a:lnSpc>
          </a:pPr>
          <a:r>
            <a:rPr lang="en-US" dirty="0"/>
            <a:t>The current agreement is for a five-year term, effective July 1, 2024.</a:t>
          </a:r>
        </a:p>
      </dgm:t>
    </dgm:pt>
    <dgm:pt modelId="{7E5184D3-8442-4EC5-B408-DA0750D74348}" type="parTrans" cxnId="{4AB79100-0040-4C41-9539-210E8CFF1B5A}">
      <dgm:prSet/>
      <dgm:spPr/>
      <dgm:t>
        <a:bodyPr/>
        <a:lstStyle/>
        <a:p>
          <a:endParaRPr lang="en-US"/>
        </a:p>
      </dgm:t>
    </dgm:pt>
    <dgm:pt modelId="{7DA906D4-BF48-4FA4-AEC7-53485B55C1E7}" type="sibTrans" cxnId="{4AB79100-0040-4C41-9539-210E8CFF1B5A}">
      <dgm:prSet/>
      <dgm:spPr/>
      <dgm:t>
        <a:bodyPr/>
        <a:lstStyle/>
        <a:p>
          <a:endParaRPr lang="en-US"/>
        </a:p>
      </dgm:t>
    </dgm:pt>
    <dgm:pt modelId="{B70E6436-C505-4E57-A2F0-39A07D24A711}">
      <dgm:prSet/>
      <dgm:spPr/>
      <dgm:t>
        <a:bodyPr/>
        <a:lstStyle/>
        <a:p>
          <a:pPr>
            <a:lnSpc>
              <a:spcPct val="100000"/>
            </a:lnSpc>
          </a:pPr>
          <a:r>
            <a:rPr lang="en-US" dirty="0"/>
            <a:t>The prior agreement was effective November 1, 2007, and remained in place until the current agreement was executed. The current agreement appropriately aligns the cost with the level of services provided to the City of Live Oak.</a:t>
          </a:r>
        </a:p>
      </dgm:t>
    </dgm:pt>
    <dgm:pt modelId="{A6DD106D-739E-484E-BEE0-E28E0412FC86}" type="parTrans" cxnId="{ABE68925-5CED-4642-8C3E-7D0917A85C94}">
      <dgm:prSet/>
      <dgm:spPr/>
      <dgm:t>
        <a:bodyPr/>
        <a:lstStyle/>
        <a:p>
          <a:endParaRPr lang="en-US"/>
        </a:p>
      </dgm:t>
    </dgm:pt>
    <dgm:pt modelId="{B6213591-5CFE-4E99-B0EC-A5383527CCCC}" type="sibTrans" cxnId="{ABE68925-5CED-4642-8C3E-7D0917A85C94}">
      <dgm:prSet/>
      <dgm:spPr/>
      <dgm:t>
        <a:bodyPr/>
        <a:lstStyle/>
        <a:p>
          <a:endParaRPr lang="en-US"/>
        </a:p>
      </dgm:t>
    </dgm:pt>
    <dgm:pt modelId="{C07C3D03-8844-4D97-98AB-01A7ADDB0568}">
      <dgm:prSet custT="1"/>
      <dgm:spPr/>
      <dgm:t>
        <a:bodyPr/>
        <a:lstStyle/>
        <a:p>
          <a:pPr>
            <a:lnSpc>
              <a:spcPct val="100000"/>
            </a:lnSpc>
          </a:pPr>
          <a:r>
            <a:rPr lang="en-US" sz="1600" dirty="0"/>
            <a:t>The County and City have maintained a strong and collaborative partnership for law enforcement services since December 1979.</a:t>
          </a:r>
        </a:p>
      </dgm:t>
    </dgm:pt>
    <dgm:pt modelId="{655AD631-953C-4416-B812-B44AB2C65F87}" type="parTrans" cxnId="{F15C16B4-EA78-45DF-9117-F03788F23261}">
      <dgm:prSet/>
      <dgm:spPr/>
      <dgm:t>
        <a:bodyPr/>
        <a:lstStyle/>
        <a:p>
          <a:endParaRPr lang="en-US"/>
        </a:p>
      </dgm:t>
    </dgm:pt>
    <dgm:pt modelId="{CCF2309B-AB6F-4261-A0FA-733DE646F6D4}" type="sibTrans" cxnId="{F15C16B4-EA78-45DF-9117-F03788F23261}">
      <dgm:prSet/>
      <dgm:spPr/>
      <dgm:t>
        <a:bodyPr/>
        <a:lstStyle/>
        <a:p>
          <a:endParaRPr lang="en-US"/>
        </a:p>
      </dgm:t>
    </dgm:pt>
    <dgm:pt modelId="{89BB0337-BD49-421F-8C6D-66018A0C61AF}" type="pres">
      <dgm:prSet presAssocID="{F622F270-BC88-4569-B609-DAB0D0984BC1}" presName="root" presStyleCnt="0">
        <dgm:presLayoutVars>
          <dgm:dir/>
          <dgm:resizeHandles val="exact"/>
        </dgm:presLayoutVars>
      </dgm:prSet>
      <dgm:spPr/>
    </dgm:pt>
    <dgm:pt modelId="{90C248C2-AC25-4A35-B2BF-C98D0C5A0D0A}" type="pres">
      <dgm:prSet presAssocID="{153E6082-45DE-4563-8801-9958A65E8789}" presName="compNode" presStyleCnt="0"/>
      <dgm:spPr/>
    </dgm:pt>
    <dgm:pt modelId="{23301120-1A6F-43B1-9EDC-6E64262A8508}" type="pres">
      <dgm:prSet presAssocID="{153E6082-45DE-4563-8801-9958A65E8789}" presName="bgRect" presStyleLbl="bgShp" presStyleIdx="0" presStyleCnt="4"/>
      <dgm:spPr/>
    </dgm:pt>
    <dgm:pt modelId="{2A36C893-0666-4555-95CF-3C11A561AC35}" type="pres">
      <dgm:prSet presAssocID="{153E6082-45DE-4563-8801-9958A65E878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288C75C7-F1A9-4FE8-93FB-173413F861D5}" type="pres">
      <dgm:prSet presAssocID="{153E6082-45DE-4563-8801-9958A65E8789}" presName="spaceRect" presStyleCnt="0"/>
      <dgm:spPr/>
    </dgm:pt>
    <dgm:pt modelId="{55809A8B-82D2-42E3-98DC-2DDA981313F5}" type="pres">
      <dgm:prSet presAssocID="{153E6082-45DE-4563-8801-9958A65E8789}" presName="parTx" presStyleLbl="revTx" presStyleIdx="0" presStyleCnt="4">
        <dgm:presLayoutVars>
          <dgm:chMax val="0"/>
          <dgm:chPref val="0"/>
        </dgm:presLayoutVars>
      </dgm:prSet>
      <dgm:spPr/>
    </dgm:pt>
    <dgm:pt modelId="{E0D80E05-DEBD-4BBE-B46B-356FAAEF163A}" type="pres">
      <dgm:prSet presAssocID="{2330C99E-C624-4BF0-9542-22F6DD4A9C5C}" presName="sibTrans" presStyleCnt="0"/>
      <dgm:spPr/>
    </dgm:pt>
    <dgm:pt modelId="{0A027A9F-699B-49BD-A1A4-E1386445ECA3}" type="pres">
      <dgm:prSet presAssocID="{84336C19-5B96-41EC-B5FD-792AB83DAFA0}" presName="compNode" presStyleCnt="0"/>
      <dgm:spPr/>
    </dgm:pt>
    <dgm:pt modelId="{E3CB2310-CCBB-4408-8F27-229131BD6FFA}" type="pres">
      <dgm:prSet presAssocID="{84336C19-5B96-41EC-B5FD-792AB83DAFA0}" presName="bgRect" presStyleLbl="bgShp" presStyleIdx="1" presStyleCnt="4"/>
      <dgm:spPr/>
    </dgm:pt>
    <dgm:pt modelId="{14A5C5FC-D601-4ECF-B0C3-92E2A05CA585}" type="pres">
      <dgm:prSet presAssocID="{84336C19-5B96-41EC-B5FD-792AB83DAFA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VD player"/>
        </a:ext>
      </dgm:extLst>
    </dgm:pt>
    <dgm:pt modelId="{3A3157F6-546F-4D08-9709-4531687752A9}" type="pres">
      <dgm:prSet presAssocID="{84336C19-5B96-41EC-B5FD-792AB83DAFA0}" presName="spaceRect" presStyleCnt="0"/>
      <dgm:spPr/>
    </dgm:pt>
    <dgm:pt modelId="{30905CC9-ADCC-489E-9D50-63FD96DB7BE8}" type="pres">
      <dgm:prSet presAssocID="{84336C19-5B96-41EC-B5FD-792AB83DAFA0}" presName="parTx" presStyleLbl="revTx" presStyleIdx="1" presStyleCnt="4">
        <dgm:presLayoutVars>
          <dgm:chMax val="0"/>
          <dgm:chPref val="0"/>
        </dgm:presLayoutVars>
      </dgm:prSet>
      <dgm:spPr/>
    </dgm:pt>
    <dgm:pt modelId="{CB78DB64-052D-41CA-8AA6-E75B97710848}" type="pres">
      <dgm:prSet presAssocID="{7DA906D4-BF48-4FA4-AEC7-53485B55C1E7}" presName="sibTrans" presStyleCnt="0"/>
      <dgm:spPr/>
    </dgm:pt>
    <dgm:pt modelId="{B7A613CC-BC7A-415F-BFC5-DC458FAB1D24}" type="pres">
      <dgm:prSet presAssocID="{B70E6436-C505-4E57-A2F0-39A07D24A711}" presName="compNode" presStyleCnt="0"/>
      <dgm:spPr/>
    </dgm:pt>
    <dgm:pt modelId="{E178250F-CE57-403C-AFFF-28A964B4E001}" type="pres">
      <dgm:prSet presAssocID="{B70E6436-C505-4E57-A2F0-39A07D24A711}" presName="bgRect" presStyleLbl="bgShp" presStyleIdx="2" presStyleCnt="4"/>
      <dgm:spPr/>
    </dgm:pt>
    <dgm:pt modelId="{2BC6D45B-9B5F-4625-8010-FC482649B59E}" type="pres">
      <dgm:prSet presAssocID="{B70E6436-C505-4E57-A2F0-39A07D24A71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0C3AA613-CDBF-4855-B796-730875D79948}" type="pres">
      <dgm:prSet presAssocID="{B70E6436-C505-4E57-A2F0-39A07D24A711}" presName="spaceRect" presStyleCnt="0"/>
      <dgm:spPr/>
    </dgm:pt>
    <dgm:pt modelId="{AE1A311E-27A2-485D-8CEC-03132E968E79}" type="pres">
      <dgm:prSet presAssocID="{B70E6436-C505-4E57-A2F0-39A07D24A711}" presName="parTx" presStyleLbl="revTx" presStyleIdx="2" presStyleCnt="4">
        <dgm:presLayoutVars>
          <dgm:chMax val="0"/>
          <dgm:chPref val="0"/>
        </dgm:presLayoutVars>
      </dgm:prSet>
      <dgm:spPr/>
    </dgm:pt>
    <dgm:pt modelId="{06076D36-6A7D-4A70-88DD-49EEA017B6EF}" type="pres">
      <dgm:prSet presAssocID="{B6213591-5CFE-4E99-B0EC-A5383527CCCC}" presName="sibTrans" presStyleCnt="0"/>
      <dgm:spPr/>
    </dgm:pt>
    <dgm:pt modelId="{19220BDF-A6E8-415E-98B1-1CE54E78AE23}" type="pres">
      <dgm:prSet presAssocID="{C07C3D03-8844-4D97-98AB-01A7ADDB0568}" presName="compNode" presStyleCnt="0"/>
      <dgm:spPr/>
    </dgm:pt>
    <dgm:pt modelId="{BE6398AA-6DC3-4B84-AC25-FB1C28C1A4BB}" type="pres">
      <dgm:prSet presAssocID="{C07C3D03-8844-4D97-98AB-01A7ADDB0568}" presName="bgRect" presStyleLbl="bgShp" presStyleIdx="3" presStyleCnt="4"/>
      <dgm:spPr/>
    </dgm:pt>
    <dgm:pt modelId="{27FA41F6-5E11-416B-9637-CA1510802786}" type="pres">
      <dgm:prSet presAssocID="{C07C3D03-8844-4D97-98AB-01A7ADDB056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055A2AC4-44E9-4410-8288-CA50529354D1}" type="pres">
      <dgm:prSet presAssocID="{C07C3D03-8844-4D97-98AB-01A7ADDB0568}" presName="spaceRect" presStyleCnt="0"/>
      <dgm:spPr/>
    </dgm:pt>
    <dgm:pt modelId="{610B1489-756C-4500-BA5D-5903E19CCE2C}" type="pres">
      <dgm:prSet presAssocID="{C07C3D03-8844-4D97-98AB-01A7ADDB0568}" presName="parTx" presStyleLbl="revTx" presStyleIdx="3" presStyleCnt="4">
        <dgm:presLayoutVars>
          <dgm:chMax val="0"/>
          <dgm:chPref val="0"/>
        </dgm:presLayoutVars>
      </dgm:prSet>
      <dgm:spPr/>
    </dgm:pt>
  </dgm:ptLst>
  <dgm:cxnLst>
    <dgm:cxn modelId="{4AB79100-0040-4C41-9539-210E8CFF1B5A}" srcId="{F622F270-BC88-4569-B609-DAB0D0984BC1}" destId="{84336C19-5B96-41EC-B5FD-792AB83DAFA0}" srcOrd="1" destOrd="0" parTransId="{7E5184D3-8442-4EC5-B408-DA0750D74348}" sibTransId="{7DA906D4-BF48-4FA4-AEC7-53485B55C1E7}"/>
    <dgm:cxn modelId="{3454DC16-D9FF-4515-8A81-FBF463A6580D}" type="presOf" srcId="{153E6082-45DE-4563-8801-9958A65E8789}" destId="{55809A8B-82D2-42E3-98DC-2DDA981313F5}" srcOrd="0" destOrd="0" presId="urn:microsoft.com/office/officeart/2018/2/layout/IconVerticalSolidList"/>
    <dgm:cxn modelId="{FB8AE619-C98F-4F71-964B-9F3BAF426B1B}" type="presOf" srcId="{C07C3D03-8844-4D97-98AB-01A7ADDB0568}" destId="{610B1489-756C-4500-BA5D-5903E19CCE2C}" srcOrd="0" destOrd="0" presId="urn:microsoft.com/office/officeart/2018/2/layout/IconVerticalSolidList"/>
    <dgm:cxn modelId="{ABE68925-5CED-4642-8C3E-7D0917A85C94}" srcId="{F622F270-BC88-4569-B609-DAB0D0984BC1}" destId="{B70E6436-C505-4E57-A2F0-39A07D24A711}" srcOrd="2" destOrd="0" parTransId="{A6DD106D-739E-484E-BEE0-E28E0412FC86}" sibTransId="{B6213591-5CFE-4E99-B0EC-A5383527CCCC}"/>
    <dgm:cxn modelId="{9D23FF41-505A-4D6D-B48A-BADD224BB063}" srcId="{F622F270-BC88-4569-B609-DAB0D0984BC1}" destId="{153E6082-45DE-4563-8801-9958A65E8789}" srcOrd="0" destOrd="0" parTransId="{571B0B06-7320-49AD-AB23-35B92F5865DA}" sibTransId="{2330C99E-C624-4BF0-9542-22F6DD4A9C5C}"/>
    <dgm:cxn modelId="{F15C16B4-EA78-45DF-9117-F03788F23261}" srcId="{F622F270-BC88-4569-B609-DAB0D0984BC1}" destId="{C07C3D03-8844-4D97-98AB-01A7ADDB0568}" srcOrd="3" destOrd="0" parTransId="{655AD631-953C-4416-B812-B44AB2C65F87}" sibTransId="{CCF2309B-AB6F-4261-A0FA-733DE646F6D4}"/>
    <dgm:cxn modelId="{3F7525B5-FD5A-4399-9E7B-BAE7FCD7E0A0}" type="presOf" srcId="{84336C19-5B96-41EC-B5FD-792AB83DAFA0}" destId="{30905CC9-ADCC-489E-9D50-63FD96DB7BE8}" srcOrd="0" destOrd="0" presId="urn:microsoft.com/office/officeart/2018/2/layout/IconVerticalSolidList"/>
    <dgm:cxn modelId="{4CF9A0C6-4D1A-4C01-9967-06CB8D8F7C57}" type="presOf" srcId="{B70E6436-C505-4E57-A2F0-39A07D24A711}" destId="{AE1A311E-27A2-485D-8CEC-03132E968E79}" srcOrd="0" destOrd="0" presId="urn:microsoft.com/office/officeart/2018/2/layout/IconVerticalSolidList"/>
    <dgm:cxn modelId="{550723F5-E310-4970-9324-271E295F1DDC}" type="presOf" srcId="{F622F270-BC88-4569-B609-DAB0D0984BC1}" destId="{89BB0337-BD49-421F-8C6D-66018A0C61AF}" srcOrd="0" destOrd="0" presId="urn:microsoft.com/office/officeart/2018/2/layout/IconVerticalSolidList"/>
    <dgm:cxn modelId="{01D95909-2CCF-475F-BAEC-4AC36C578BE0}" type="presParOf" srcId="{89BB0337-BD49-421F-8C6D-66018A0C61AF}" destId="{90C248C2-AC25-4A35-B2BF-C98D0C5A0D0A}" srcOrd="0" destOrd="0" presId="urn:microsoft.com/office/officeart/2018/2/layout/IconVerticalSolidList"/>
    <dgm:cxn modelId="{A7AC3141-E960-43CE-B99F-D295155CBD7C}" type="presParOf" srcId="{90C248C2-AC25-4A35-B2BF-C98D0C5A0D0A}" destId="{23301120-1A6F-43B1-9EDC-6E64262A8508}" srcOrd="0" destOrd="0" presId="urn:microsoft.com/office/officeart/2018/2/layout/IconVerticalSolidList"/>
    <dgm:cxn modelId="{35C57794-F876-4088-8532-974083B65CCD}" type="presParOf" srcId="{90C248C2-AC25-4A35-B2BF-C98D0C5A0D0A}" destId="{2A36C893-0666-4555-95CF-3C11A561AC35}" srcOrd="1" destOrd="0" presId="urn:microsoft.com/office/officeart/2018/2/layout/IconVerticalSolidList"/>
    <dgm:cxn modelId="{88F6B0E1-26C4-4060-AF44-069470514222}" type="presParOf" srcId="{90C248C2-AC25-4A35-B2BF-C98D0C5A0D0A}" destId="{288C75C7-F1A9-4FE8-93FB-173413F861D5}" srcOrd="2" destOrd="0" presId="urn:microsoft.com/office/officeart/2018/2/layout/IconVerticalSolidList"/>
    <dgm:cxn modelId="{CF62804C-2BC2-4C97-9648-B57BB0723D41}" type="presParOf" srcId="{90C248C2-AC25-4A35-B2BF-C98D0C5A0D0A}" destId="{55809A8B-82D2-42E3-98DC-2DDA981313F5}" srcOrd="3" destOrd="0" presId="urn:microsoft.com/office/officeart/2018/2/layout/IconVerticalSolidList"/>
    <dgm:cxn modelId="{6C9299B1-4566-42EF-836F-4245D14FB78F}" type="presParOf" srcId="{89BB0337-BD49-421F-8C6D-66018A0C61AF}" destId="{E0D80E05-DEBD-4BBE-B46B-356FAAEF163A}" srcOrd="1" destOrd="0" presId="urn:microsoft.com/office/officeart/2018/2/layout/IconVerticalSolidList"/>
    <dgm:cxn modelId="{C5942660-9B83-424B-B801-B4B9C980358B}" type="presParOf" srcId="{89BB0337-BD49-421F-8C6D-66018A0C61AF}" destId="{0A027A9F-699B-49BD-A1A4-E1386445ECA3}" srcOrd="2" destOrd="0" presId="urn:microsoft.com/office/officeart/2018/2/layout/IconVerticalSolidList"/>
    <dgm:cxn modelId="{0CA8C0BF-86B9-4CAE-A744-3A5C487D9831}" type="presParOf" srcId="{0A027A9F-699B-49BD-A1A4-E1386445ECA3}" destId="{E3CB2310-CCBB-4408-8F27-229131BD6FFA}" srcOrd="0" destOrd="0" presId="urn:microsoft.com/office/officeart/2018/2/layout/IconVerticalSolidList"/>
    <dgm:cxn modelId="{8FD8EFC5-BE68-4864-A643-1171181A8EBF}" type="presParOf" srcId="{0A027A9F-699B-49BD-A1A4-E1386445ECA3}" destId="{14A5C5FC-D601-4ECF-B0C3-92E2A05CA585}" srcOrd="1" destOrd="0" presId="urn:microsoft.com/office/officeart/2018/2/layout/IconVerticalSolidList"/>
    <dgm:cxn modelId="{3CDD4EAB-9397-4A9E-A668-A13AD23FFA8E}" type="presParOf" srcId="{0A027A9F-699B-49BD-A1A4-E1386445ECA3}" destId="{3A3157F6-546F-4D08-9709-4531687752A9}" srcOrd="2" destOrd="0" presId="urn:microsoft.com/office/officeart/2018/2/layout/IconVerticalSolidList"/>
    <dgm:cxn modelId="{F8331C4A-A349-456C-9A3B-BCC0860E893C}" type="presParOf" srcId="{0A027A9F-699B-49BD-A1A4-E1386445ECA3}" destId="{30905CC9-ADCC-489E-9D50-63FD96DB7BE8}" srcOrd="3" destOrd="0" presId="urn:microsoft.com/office/officeart/2018/2/layout/IconVerticalSolidList"/>
    <dgm:cxn modelId="{4A8295BA-E3FD-475F-8F89-1F69518DFFB9}" type="presParOf" srcId="{89BB0337-BD49-421F-8C6D-66018A0C61AF}" destId="{CB78DB64-052D-41CA-8AA6-E75B97710848}" srcOrd="3" destOrd="0" presId="urn:microsoft.com/office/officeart/2018/2/layout/IconVerticalSolidList"/>
    <dgm:cxn modelId="{C50234EA-3CAC-4ACC-92D3-005862B2F01F}" type="presParOf" srcId="{89BB0337-BD49-421F-8C6D-66018A0C61AF}" destId="{B7A613CC-BC7A-415F-BFC5-DC458FAB1D24}" srcOrd="4" destOrd="0" presId="urn:microsoft.com/office/officeart/2018/2/layout/IconVerticalSolidList"/>
    <dgm:cxn modelId="{6A0D8356-5C14-416E-A7F7-E0E1B6D59533}" type="presParOf" srcId="{B7A613CC-BC7A-415F-BFC5-DC458FAB1D24}" destId="{E178250F-CE57-403C-AFFF-28A964B4E001}" srcOrd="0" destOrd="0" presId="urn:microsoft.com/office/officeart/2018/2/layout/IconVerticalSolidList"/>
    <dgm:cxn modelId="{DDA75024-C9E9-4C58-8AA1-D19259BD5B4F}" type="presParOf" srcId="{B7A613CC-BC7A-415F-BFC5-DC458FAB1D24}" destId="{2BC6D45B-9B5F-4625-8010-FC482649B59E}" srcOrd="1" destOrd="0" presId="urn:microsoft.com/office/officeart/2018/2/layout/IconVerticalSolidList"/>
    <dgm:cxn modelId="{585B7594-ADFF-4BF3-B93A-89D05B046A45}" type="presParOf" srcId="{B7A613CC-BC7A-415F-BFC5-DC458FAB1D24}" destId="{0C3AA613-CDBF-4855-B796-730875D79948}" srcOrd="2" destOrd="0" presId="urn:microsoft.com/office/officeart/2018/2/layout/IconVerticalSolidList"/>
    <dgm:cxn modelId="{13629F60-1282-44F3-9034-9B40F2549618}" type="presParOf" srcId="{B7A613CC-BC7A-415F-BFC5-DC458FAB1D24}" destId="{AE1A311E-27A2-485D-8CEC-03132E968E79}" srcOrd="3" destOrd="0" presId="urn:microsoft.com/office/officeart/2018/2/layout/IconVerticalSolidList"/>
    <dgm:cxn modelId="{9352D5A0-0F72-400C-9A1C-3B5F6D43537C}" type="presParOf" srcId="{89BB0337-BD49-421F-8C6D-66018A0C61AF}" destId="{06076D36-6A7D-4A70-88DD-49EEA017B6EF}" srcOrd="5" destOrd="0" presId="urn:microsoft.com/office/officeart/2018/2/layout/IconVerticalSolidList"/>
    <dgm:cxn modelId="{F5F22EC9-0AC0-4ABF-8357-8A4AC8093BC8}" type="presParOf" srcId="{89BB0337-BD49-421F-8C6D-66018A0C61AF}" destId="{19220BDF-A6E8-415E-98B1-1CE54E78AE23}" srcOrd="6" destOrd="0" presId="urn:microsoft.com/office/officeart/2018/2/layout/IconVerticalSolidList"/>
    <dgm:cxn modelId="{84663D5D-1B75-4490-9EB7-B2AE627783F5}" type="presParOf" srcId="{19220BDF-A6E8-415E-98B1-1CE54E78AE23}" destId="{BE6398AA-6DC3-4B84-AC25-FB1C28C1A4BB}" srcOrd="0" destOrd="0" presId="urn:microsoft.com/office/officeart/2018/2/layout/IconVerticalSolidList"/>
    <dgm:cxn modelId="{FC9779B0-2453-40BD-AC63-1F1FA8FD3707}" type="presParOf" srcId="{19220BDF-A6E8-415E-98B1-1CE54E78AE23}" destId="{27FA41F6-5E11-416B-9637-CA1510802786}" srcOrd="1" destOrd="0" presId="urn:microsoft.com/office/officeart/2018/2/layout/IconVerticalSolidList"/>
    <dgm:cxn modelId="{2E43A117-3119-4323-9BBA-A999E280AD63}" type="presParOf" srcId="{19220BDF-A6E8-415E-98B1-1CE54E78AE23}" destId="{055A2AC4-44E9-4410-8288-CA50529354D1}" srcOrd="2" destOrd="0" presId="urn:microsoft.com/office/officeart/2018/2/layout/IconVerticalSolidList"/>
    <dgm:cxn modelId="{C33E8C3E-E339-4D85-9C96-C226F6BC8B48}" type="presParOf" srcId="{19220BDF-A6E8-415E-98B1-1CE54E78AE23}" destId="{610B1489-756C-4500-BA5D-5903E19CCE2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F1D95B-71F9-4281-BD4B-C220B0C55217}" type="doc">
      <dgm:prSet loTypeId="urn:microsoft.com/office/officeart/2005/8/layout/hierarchy2" loCatId="hierarchy" qsTypeId="urn:microsoft.com/office/officeart/2005/8/quickstyle/simple1" qsCatId="simple" csTypeId="urn:microsoft.com/office/officeart/2005/8/colors/accent1_2" csCatId="accent1"/>
      <dgm:spPr/>
      <dgm:t>
        <a:bodyPr/>
        <a:lstStyle/>
        <a:p>
          <a:endParaRPr lang="en-US"/>
        </a:p>
      </dgm:t>
    </dgm:pt>
    <dgm:pt modelId="{53370F16-80B1-4478-9628-9BCECBCC97A6}">
      <dgm:prSet/>
      <dgm:spPr/>
      <dgm:t>
        <a:bodyPr/>
        <a:lstStyle/>
        <a:p>
          <a:r>
            <a:rPr lang="en-US"/>
            <a:t>SCSO is open to renegotiating the contract for services, considering CFS, appropriate staffing levels, employee safety, and the needs of the community.</a:t>
          </a:r>
        </a:p>
      </dgm:t>
    </dgm:pt>
    <dgm:pt modelId="{8234E436-83FC-4AEE-89BE-DD2E101A0D62}" type="parTrans" cxnId="{F8A6532D-147B-4752-9A4C-304F77564C1E}">
      <dgm:prSet/>
      <dgm:spPr/>
      <dgm:t>
        <a:bodyPr/>
        <a:lstStyle/>
        <a:p>
          <a:endParaRPr lang="en-US"/>
        </a:p>
      </dgm:t>
    </dgm:pt>
    <dgm:pt modelId="{AE3E160F-D05D-431D-BF9F-7E194536CFD4}" type="sibTrans" cxnId="{F8A6532D-147B-4752-9A4C-304F77564C1E}">
      <dgm:prSet/>
      <dgm:spPr/>
      <dgm:t>
        <a:bodyPr/>
        <a:lstStyle/>
        <a:p>
          <a:endParaRPr lang="en-US"/>
        </a:p>
      </dgm:t>
    </dgm:pt>
    <dgm:pt modelId="{645E72D9-BD0F-47F0-9AD8-DD51696B83EE}">
      <dgm:prSet/>
      <dgm:spPr/>
      <dgm:t>
        <a:bodyPr/>
        <a:lstStyle/>
        <a:p>
          <a:r>
            <a:rPr lang="en-US" dirty="0"/>
            <a:t>In the event an agreement is not reached with SCSO, the City of Live Oak will receive responses to essential CFS such as felony assaults, missing persons and domestic violence type cases.  </a:t>
          </a:r>
        </a:p>
      </dgm:t>
    </dgm:pt>
    <dgm:pt modelId="{D5679369-FCFF-46F3-9CA0-21CECA93B169}" type="parTrans" cxnId="{9D03658A-447E-444C-991A-C967105FF6C8}">
      <dgm:prSet/>
      <dgm:spPr/>
      <dgm:t>
        <a:bodyPr/>
        <a:lstStyle/>
        <a:p>
          <a:endParaRPr lang="en-US"/>
        </a:p>
      </dgm:t>
    </dgm:pt>
    <dgm:pt modelId="{F1952FC3-7272-4772-92A4-C77C117021A7}" type="sibTrans" cxnId="{9D03658A-447E-444C-991A-C967105FF6C8}">
      <dgm:prSet/>
      <dgm:spPr/>
      <dgm:t>
        <a:bodyPr/>
        <a:lstStyle/>
        <a:p>
          <a:endParaRPr lang="en-US"/>
        </a:p>
      </dgm:t>
    </dgm:pt>
    <dgm:pt modelId="{36CA96F4-0B9B-411F-B24B-6B43B6CAF421}">
      <dgm:prSet/>
      <dgm:spPr/>
      <dgm:t>
        <a:bodyPr/>
        <a:lstStyle/>
        <a:p>
          <a:r>
            <a:rPr lang="en-US"/>
            <a:t>Response times will increase due to deputies responding from unincorporated areas of the county.</a:t>
          </a:r>
        </a:p>
      </dgm:t>
    </dgm:pt>
    <dgm:pt modelId="{C98C25A3-D10E-42BD-A23B-D7AB93997874}" type="parTrans" cxnId="{846D331C-23B0-44B3-98F3-F640CD7B8824}">
      <dgm:prSet/>
      <dgm:spPr/>
      <dgm:t>
        <a:bodyPr/>
        <a:lstStyle/>
        <a:p>
          <a:endParaRPr lang="en-US"/>
        </a:p>
      </dgm:t>
    </dgm:pt>
    <dgm:pt modelId="{830986A9-7611-4E04-B38E-E957CF21D32F}" type="sibTrans" cxnId="{846D331C-23B0-44B3-98F3-F640CD7B8824}">
      <dgm:prSet/>
      <dgm:spPr/>
      <dgm:t>
        <a:bodyPr/>
        <a:lstStyle/>
        <a:p>
          <a:endParaRPr lang="en-US"/>
        </a:p>
      </dgm:t>
    </dgm:pt>
    <dgm:pt modelId="{A7253A34-708F-4991-84DF-DA82A4285A25}">
      <dgm:prSet/>
      <dgm:spPr/>
      <dgm:t>
        <a:bodyPr/>
        <a:lstStyle/>
        <a:p>
          <a:r>
            <a:rPr lang="en-US"/>
            <a:t>A method for handling all other CFS will need to be established.</a:t>
          </a:r>
        </a:p>
      </dgm:t>
    </dgm:pt>
    <dgm:pt modelId="{804A3CCB-3A64-4C1E-A4F5-1079643DF3D2}" type="parTrans" cxnId="{F0F8AE60-442E-457E-B248-CA03F0E27F7C}">
      <dgm:prSet/>
      <dgm:spPr/>
      <dgm:t>
        <a:bodyPr/>
        <a:lstStyle/>
        <a:p>
          <a:endParaRPr lang="en-US"/>
        </a:p>
      </dgm:t>
    </dgm:pt>
    <dgm:pt modelId="{ABFD3768-558E-4B32-B745-4A16415F1BFC}" type="sibTrans" cxnId="{F0F8AE60-442E-457E-B248-CA03F0E27F7C}">
      <dgm:prSet/>
      <dgm:spPr/>
      <dgm:t>
        <a:bodyPr/>
        <a:lstStyle/>
        <a:p>
          <a:endParaRPr lang="en-US"/>
        </a:p>
      </dgm:t>
    </dgm:pt>
    <dgm:pt modelId="{F3F63085-5BFF-4904-810E-C9F458E4B0E7}">
      <dgm:prSet/>
      <dgm:spPr/>
      <dgm:t>
        <a:bodyPr/>
        <a:lstStyle/>
        <a:p>
          <a:r>
            <a:rPr lang="en-US" dirty="0"/>
            <a:t>Traffic accidents and traffic related complaints will be deferred to CHP.</a:t>
          </a:r>
        </a:p>
      </dgm:t>
    </dgm:pt>
    <dgm:pt modelId="{81484839-BFD3-48F7-9530-71D35C3F75B4}" type="parTrans" cxnId="{0CC988C6-8176-434D-9CCA-062E7D7C33C1}">
      <dgm:prSet/>
      <dgm:spPr/>
      <dgm:t>
        <a:bodyPr/>
        <a:lstStyle/>
        <a:p>
          <a:endParaRPr lang="en-US"/>
        </a:p>
      </dgm:t>
    </dgm:pt>
    <dgm:pt modelId="{BD41DD44-79D7-4DF7-A898-B20916B6B8FF}" type="sibTrans" cxnId="{0CC988C6-8176-434D-9CCA-062E7D7C33C1}">
      <dgm:prSet/>
      <dgm:spPr/>
      <dgm:t>
        <a:bodyPr/>
        <a:lstStyle/>
        <a:p>
          <a:endParaRPr lang="en-US"/>
        </a:p>
      </dgm:t>
    </dgm:pt>
    <dgm:pt modelId="{2FE3C86B-1EC2-4CA9-A85B-C3EC4DDCFCF8}" type="pres">
      <dgm:prSet presAssocID="{1AF1D95B-71F9-4281-BD4B-C220B0C55217}" presName="diagram" presStyleCnt="0">
        <dgm:presLayoutVars>
          <dgm:chPref val="1"/>
          <dgm:dir/>
          <dgm:animOne val="branch"/>
          <dgm:animLvl val="lvl"/>
          <dgm:resizeHandles val="exact"/>
        </dgm:presLayoutVars>
      </dgm:prSet>
      <dgm:spPr/>
    </dgm:pt>
    <dgm:pt modelId="{BCBB464C-62FE-4EFC-ADF4-0774177928E6}" type="pres">
      <dgm:prSet presAssocID="{53370F16-80B1-4478-9628-9BCECBCC97A6}" presName="root1" presStyleCnt="0"/>
      <dgm:spPr/>
    </dgm:pt>
    <dgm:pt modelId="{478753D5-8DC3-4C7A-83F1-7B9DA8B62C43}" type="pres">
      <dgm:prSet presAssocID="{53370F16-80B1-4478-9628-9BCECBCC97A6}" presName="LevelOneTextNode" presStyleLbl="node0" presStyleIdx="0" presStyleCnt="2">
        <dgm:presLayoutVars>
          <dgm:chPref val="3"/>
        </dgm:presLayoutVars>
      </dgm:prSet>
      <dgm:spPr/>
    </dgm:pt>
    <dgm:pt modelId="{4CE1EFF3-4BDB-477C-A6C0-B45C137B6982}" type="pres">
      <dgm:prSet presAssocID="{53370F16-80B1-4478-9628-9BCECBCC97A6}" presName="level2hierChild" presStyleCnt="0"/>
      <dgm:spPr/>
    </dgm:pt>
    <dgm:pt modelId="{18AAAEFA-4DFF-4F7A-8990-A668543D4BBA}" type="pres">
      <dgm:prSet presAssocID="{645E72D9-BD0F-47F0-9AD8-DD51696B83EE}" presName="root1" presStyleCnt="0"/>
      <dgm:spPr/>
    </dgm:pt>
    <dgm:pt modelId="{DD0B8F79-9A7C-41FE-A9CA-5839CCD14840}" type="pres">
      <dgm:prSet presAssocID="{645E72D9-BD0F-47F0-9AD8-DD51696B83EE}" presName="LevelOneTextNode" presStyleLbl="node0" presStyleIdx="1" presStyleCnt="2" custLinFactNeighborX="748" custLinFactNeighborY="80741">
        <dgm:presLayoutVars>
          <dgm:chPref val="3"/>
        </dgm:presLayoutVars>
      </dgm:prSet>
      <dgm:spPr/>
    </dgm:pt>
    <dgm:pt modelId="{4C87FDF6-44F5-4BC6-820A-B2C7AA767D20}" type="pres">
      <dgm:prSet presAssocID="{645E72D9-BD0F-47F0-9AD8-DD51696B83EE}" presName="level2hierChild" presStyleCnt="0"/>
      <dgm:spPr/>
    </dgm:pt>
    <dgm:pt modelId="{2B22FF41-96B1-4356-8C0B-9F26534D7BD5}" type="pres">
      <dgm:prSet presAssocID="{C98C25A3-D10E-42BD-A23B-D7AB93997874}" presName="conn2-1" presStyleLbl="parChTrans1D2" presStyleIdx="0" presStyleCnt="3"/>
      <dgm:spPr/>
    </dgm:pt>
    <dgm:pt modelId="{FE06488E-789C-4F56-A921-8870628B4325}" type="pres">
      <dgm:prSet presAssocID="{C98C25A3-D10E-42BD-A23B-D7AB93997874}" presName="connTx" presStyleLbl="parChTrans1D2" presStyleIdx="0" presStyleCnt="3"/>
      <dgm:spPr/>
    </dgm:pt>
    <dgm:pt modelId="{D65267F3-4D45-4AE3-A410-C05F07D91BA2}" type="pres">
      <dgm:prSet presAssocID="{36CA96F4-0B9B-411F-B24B-6B43B6CAF421}" presName="root2" presStyleCnt="0"/>
      <dgm:spPr/>
    </dgm:pt>
    <dgm:pt modelId="{A646702E-305C-4923-97E0-085C8596FBFF}" type="pres">
      <dgm:prSet presAssocID="{36CA96F4-0B9B-411F-B24B-6B43B6CAF421}" presName="LevelTwoTextNode" presStyleLbl="node2" presStyleIdx="0" presStyleCnt="3">
        <dgm:presLayoutVars>
          <dgm:chPref val="3"/>
        </dgm:presLayoutVars>
      </dgm:prSet>
      <dgm:spPr/>
    </dgm:pt>
    <dgm:pt modelId="{522473DE-CE25-49E5-975C-80556D654C0D}" type="pres">
      <dgm:prSet presAssocID="{36CA96F4-0B9B-411F-B24B-6B43B6CAF421}" presName="level3hierChild" presStyleCnt="0"/>
      <dgm:spPr/>
    </dgm:pt>
    <dgm:pt modelId="{8F267014-BED0-4443-8C97-BF180B5108A1}" type="pres">
      <dgm:prSet presAssocID="{804A3CCB-3A64-4C1E-A4F5-1079643DF3D2}" presName="conn2-1" presStyleLbl="parChTrans1D2" presStyleIdx="1" presStyleCnt="3"/>
      <dgm:spPr/>
    </dgm:pt>
    <dgm:pt modelId="{937FDFE8-94A5-438B-8468-9FEE4744BD77}" type="pres">
      <dgm:prSet presAssocID="{804A3CCB-3A64-4C1E-A4F5-1079643DF3D2}" presName="connTx" presStyleLbl="parChTrans1D2" presStyleIdx="1" presStyleCnt="3"/>
      <dgm:spPr/>
    </dgm:pt>
    <dgm:pt modelId="{3B812802-DDFF-41EA-B1B9-C4C6AA4DD47D}" type="pres">
      <dgm:prSet presAssocID="{A7253A34-708F-4991-84DF-DA82A4285A25}" presName="root2" presStyleCnt="0"/>
      <dgm:spPr/>
    </dgm:pt>
    <dgm:pt modelId="{62F4704A-5BAF-462F-A055-7E6B78F7926C}" type="pres">
      <dgm:prSet presAssocID="{A7253A34-708F-4991-84DF-DA82A4285A25}" presName="LevelTwoTextNode" presStyleLbl="node2" presStyleIdx="1" presStyleCnt="3">
        <dgm:presLayoutVars>
          <dgm:chPref val="3"/>
        </dgm:presLayoutVars>
      </dgm:prSet>
      <dgm:spPr/>
    </dgm:pt>
    <dgm:pt modelId="{AC9E64B5-B359-4DBB-85F7-2392EE663983}" type="pres">
      <dgm:prSet presAssocID="{A7253A34-708F-4991-84DF-DA82A4285A25}" presName="level3hierChild" presStyleCnt="0"/>
      <dgm:spPr/>
    </dgm:pt>
    <dgm:pt modelId="{EC61E0D4-DAAB-407F-BC75-239AC1ED4E6C}" type="pres">
      <dgm:prSet presAssocID="{81484839-BFD3-48F7-9530-71D35C3F75B4}" presName="conn2-1" presStyleLbl="parChTrans1D2" presStyleIdx="2" presStyleCnt="3"/>
      <dgm:spPr/>
    </dgm:pt>
    <dgm:pt modelId="{47BA649B-23C6-42D9-AC52-4283B5E8BCA1}" type="pres">
      <dgm:prSet presAssocID="{81484839-BFD3-48F7-9530-71D35C3F75B4}" presName="connTx" presStyleLbl="parChTrans1D2" presStyleIdx="2" presStyleCnt="3"/>
      <dgm:spPr/>
    </dgm:pt>
    <dgm:pt modelId="{3CE724F5-157A-4CE1-BB65-0C577E2878C3}" type="pres">
      <dgm:prSet presAssocID="{F3F63085-5BFF-4904-810E-C9F458E4B0E7}" presName="root2" presStyleCnt="0"/>
      <dgm:spPr/>
    </dgm:pt>
    <dgm:pt modelId="{12969B65-2D62-4AC9-A945-163DD7301B83}" type="pres">
      <dgm:prSet presAssocID="{F3F63085-5BFF-4904-810E-C9F458E4B0E7}" presName="LevelTwoTextNode" presStyleLbl="node2" presStyleIdx="2" presStyleCnt="3">
        <dgm:presLayoutVars>
          <dgm:chPref val="3"/>
        </dgm:presLayoutVars>
      </dgm:prSet>
      <dgm:spPr/>
    </dgm:pt>
    <dgm:pt modelId="{063C9BA3-251F-45F4-ACCF-6E6EA39CD2ED}" type="pres">
      <dgm:prSet presAssocID="{F3F63085-5BFF-4904-810E-C9F458E4B0E7}" presName="level3hierChild" presStyleCnt="0"/>
      <dgm:spPr/>
    </dgm:pt>
  </dgm:ptLst>
  <dgm:cxnLst>
    <dgm:cxn modelId="{1CD0A208-D46C-4DC0-A556-3D6E56DC691A}" type="presOf" srcId="{C98C25A3-D10E-42BD-A23B-D7AB93997874}" destId="{2B22FF41-96B1-4356-8C0B-9F26534D7BD5}" srcOrd="0" destOrd="0" presId="urn:microsoft.com/office/officeart/2005/8/layout/hierarchy2"/>
    <dgm:cxn modelId="{846D331C-23B0-44B3-98F3-F640CD7B8824}" srcId="{645E72D9-BD0F-47F0-9AD8-DD51696B83EE}" destId="{36CA96F4-0B9B-411F-B24B-6B43B6CAF421}" srcOrd="0" destOrd="0" parTransId="{C98C25A3-D10E-42BD-A23B-D7AB93997874}" sibTransId="{830986A9-7611-4E04-B38E-E957CF21D32F}"/>
    <dgm:cxn modelId="{F8A6532D-147B-4752-9A4C-304F77564C1E}" srcId="{1AF1D95B-71F9-4281-BD4B-C220B0C55217}" destId="{53370F16-80B1-4478-9628-9BCECBCC97A6}" srcOrd="0" destOrd="0" parTransId="{8234E436-83FC-4AEE-89BE-DD2E101A0D62}" sibTransId="{AE3E160F-D05D-431D-BF9F-7E194536CFD4}"/>
    <dgm:cxn modelId="{FFDA5C37-EFFB-4EDC-9F20-B5ECAFAE52EC}" type="presOf" srcId="{645E72D9-BD0F-47F0-9AD8-DD51696B83EE}" destId="{DD0B8F79-9A7C-41FE-A9CA-5839CCD14840}" srcOrd="0" destOrd="0" presId="urn:microsoft.com/office/officeart/2005/8/layout/hierarchy2"/>
    <dgm:cxn modelId="{8EBE9A40-317F-48B1-A987-FB2D590719D1}" type="presOf" srcId="{1AF1D95B-71F9-4281-BD4B-C220B0C55217}" destId="{2FE3C86B-1EC2-4CA9-A85B-C3EC4DDCFCF8}" srcOrd="0" destOrd="0" presId="urn:microsoft.com/office/officeart/2005/8/layout/hierarchy2"/>
    <dgm:cxn modelId="{F0F8AE60-442E-457E-B248-CA03F0E27F7C}" srcId="{645E72D9-BD0F-47F0-9AD8-DD51696B83EE}" destId="{A7253A34-708F-4991-84DF-DA82A4285A25}" srcOrd="1" destOrd="0" parTransId="{804A3CCB-3A64-4C1E-A4F5-1079643DF3D2}" sibTransId="{ABFD3768-558E-4B32-B745-4A16415F1BFC}"/>
    <dgm:cxn modelId="{3965226C-7AFD-479D-888E-7EE92AF98F54}" type="presOf" srcId="{81484839-BFD3-48F7-9530-71D35C3F75B4}" destId="{EC61E0D4-DAAB-407F-BC75-239AC1ED4E6C}" srcOrd="0" destOrd="0" presId="urn:microsoft.com/office/officeart/2005/8/layout/hierarchy2"/>
    <dgm:cxn modelId="{8EF0B971-033F-40A4-BD87-56FD0A82A2AB}" type="presOf" srcId="{36CA96F4-0B9B-411F-B24B-6B43B6CAF421}" destId="{A646702E-305C-4923-97E0-085C8596FBFF}" srcOrd="0" destOrd="0" presId="urn:microsoft.com/office/officeart/2005/8/layout/hierarchy2"/>
    <dgm:cxn modelId="{77E04653-20F9-4731-B6B4-82850174F436}" type="presOf" srcId="{804A3CCB-3A64-4C1E-A4F5-1079643DF3D2}" destId="{8F267014-BED0-4443-8C97-BF180B5108A1}" srcOrd="0" destOrd="0" presId="urn:microsoft.com/office/officeart/2005/8/layout/hierarchy2"/>
    <dgm:cxn modelId="{919AF357-29D2-412B-A7C7-7908B596E984}" type="presOf" srcId="{F3F63085-5BFF-4904-810E-C9F458E4B0E7}" destId="{12969B65-2D62-4AC9-A945-163DD7301B83}" srcOrd="0" destOrd="0" presId="urn:microsoft.com/office/officeart/2005/8/layout/hierarchy2"/>
    <dgm:cxn modelId="{9D03658A-447E-444C-991A-C967105FF6C8}" srcId="{1AF1D95B-71F9-4281-BD4B-C220B0C55217}" destId="{645E72D9-BD0F-47F0-9AD8-DD51696B83EE}" srcOrd="1" destOrd="0" parTransId="{D5679369-FCFF-46F3-9CA0-21CECA93B169}" sibTransId="{F1952FC3-7272-4772-92A4-C77C117021A7}"/>
    <dgm:cxn modelId="{F4DD268F-CA01-4918-9027-7C1E873FF3F9}" type="presOf" srcId="{53370F16-80B1-4478-9628-9BCECBCC97A6}" destId="{478753D5-8DC3-4C7A-83F1-7B9DA8B62C43}" srcOrd="0" destOrd="0" presId="urn:microsoft.com/office/officeart/2005/8/layout/hierarchy2"/>
    <dgm:cxn modelId="{D239109A-D780-499A-A698-57EF95DC7A1E}" type="presOf" srcId="{A7253A34-708F-4991-84DF-DA82A4285A25}" destId="{62F4704A-5BAF-462F-A055-7E6B78F7926C}" srcOrd="0" destOrd="0" presId="urn:microsoft.com/office/officeart/2005/8/layout/hierarchy2"/>
    <dgm:cxn modelId="{1A3690A9-4865-41F1-A90A-92A645A4CAE0}" type="presOf" srcId="{804A3CCB-3A64-4C1E-A4F5-1079643DF3D2}" destId="{937FDFE8-94A5-438B-8468-9FEE4744BD77}" srcOrd="1" destOrd="0" presId="urn:microsoft.com/office/officeart/2005/8/layout/hierarchy2"/>
    <dgm:cxn modelId="{0CC988C6-8176-434D-9CCA-062E7D7C33C1}" srcId="{645E72D9-BD0F-47F0-9AD8-DD51696B83EE}" destId="{F3F63085-5BFF-4904-810E-C9F458E4B0E7}" srcOrd="2" destOrd="0" parTransId="{81484839-BFD3-48F7-9530-71D35C3F75B4}" sibTransId="{BD41DD44-79D7-4DF7-A898-B20916B6B8FF}"/>
    <dgm:cxn modelId="{ED56C7EA-6CD8-47D0-8EA3-C0D9ED782BF9}" type="presOf" srcId="{81484839-BFD3-48F7-9530-71D35C3F75B4}" destId="{47BA649B-23C6-42D9-AC52-4283B5E8BCA1}" srcOrd="1" destOrd="0" presId="urn:microsoft.com/office/officeart/2005/8/layout/hierarchy2"/>
    <dgm:cxn modelId="{7DEB83ED-9608-49E8-BBE6-FB87A0859730}" type="presOf" srcId="{C98C25A3-D10E-42BD-A23B-D7AB93997874}" destId="{FE06488E-789C-4F56-A921-8870628B4325}" srcOrd="1" destOrd="0" presId="urn:microsoft.com/office/officeart/2005/8/layout/hierarchy2"/>
    <dgm:cxn modelId="{387A5E01-2D11-4983-B811-A6A316BEED8C}" type="presParOf" srcId="{2FE3C86B-1EC2-4CA9-A85B-C3EC4DDCFCF8}" destId="{BCBB464C-62FE-4EFC-ADF4-0774177928E6}" srcOrd="0" destOrd="0" presId="urn:microsoft.com/office/officeart/2005/8/layout/hierarchy2"/>
    <dgm:cxn modelId="{9D4CB30D-D0ED-4DED-B547-803E9983110B}" type="presParOf" srcId="{BCBB464C-62FE-4EFC-ADF4-0774177928E6}" destId="{478753D5-8DC3-4C7A-83F1-7B9DA8B62C43}" srcOrd="0" destOrd="0" presId="urn:microsoft.com/office/officeart/2005/8/layout/hierarchy2"/>
    <dgm:cxn modelId="{51CC83C0-24DA-4ECB-8F26-2E00794E9549}" type="presParOf" srcId="{BCBB464C-62FE-4EFC-ADF4-0774177928E6}" destId="{4CE1EFF3-4BDB-477C-A6C0-B45C137B6982}" srcOrd="1" destOrd="0" presId="urn:microsoft.com/office/officeart/2005/8/layout/hierarchy2"/>
    <dgm:cxn modelId="{BB3873F0-0255-4789-AFEB-07C266689761}" type="presParOf" srcId="{2FE3C86B-1EC2-4CA9-A85B-C3EC4DDCFCF8}" destId="{18AAAEFA-4DFF-4F7A-8990-A668543D4BBA}" srcOrd="1" destOrd="0" presId="urn:microsoft.com/office/officeart/2005/8/layout/hierarchy2"/>
    <dgm:cxn modelId="{59E77E12-8978-4D1A-9F50-C45F1CAA074E}" type="presParOf" srcId="{18AAAEFA-4DFF-4F7A-8990-A668543D4BBA}" destId="{DD0B8F79-9A7C-41FE-A9CA-5839CCD14840}" srcOrd="0" destOrd="0" presId="urn:microsoft.com/office/officeart/2005/8/layout/hierarchy2"/>
    <dgm:cxn modelId="{C6C25CFE-0EB4-4694-8666-CCC188A61EA2}" type="presParOf" srcId="{18AAAEFA-4DFF-4F7A-8990-A668543D4BBA}" destId="{4C87FDF6-44F5-4BC6-820A-B2C7AA767D20}" srcOrd="1" destOrd="0" presId="urn:microsoft.com/office/officeart/2005/8/layout/hierarchy2"/>
    <dgm:cxn modelId="{888D32D8-325D-409F-9E2F-9C8F01D22801}" type="presParOf" srcId="{4C87FDF6-44F5-4BC6-820A-B2C7AA767D20}" destId="{2B22FF41-96B1-4356-8C0B-9F26534D7BD5}" srcOrd="0" destOrd="0" presId="urn:microsoft.com/office/officeart/2005/8/layout/hierarchy2"/>
    <dgm:cxn modelId="{46273F0A-63D9-4A2A-85D8-343742E73F1D}" type="presParOf" srcId="{2B22FF41-96B1-4356-8C0B-9F26534D7BD5}" destId="{FE06488E-789C-4F56-A921-8870628B4325}" srcOrd="0" destOrd="0" presId="urn:microsoft.com/office/officeart/2005/8/layout/hierarchy2"/>
    <dgm:cxn modelId="{DF706D4F-DB96-48E0-AF15-3B987FC0E7C7}" type="presParOf" srcId="{4C87FDF6-44F5-4BC6-820A-B2C7AA767D20}" destId="{D65267F3-4D45-4AE3-A410-C05F07D91BA2}" srcOrd="1" destOrd="0" presId="urn:microsoft.com/office/officeart/2005/8/layout/hierarchy2"/>
    <dgm:cxn modelId="{174F2066-7F00-4C4F-A3EB-0B2134D013DA}" type="presParOf" srcId="{D65267F3-4D45-4AE3-A410-C05F07D91BA2}" destId="{A646702E-305C-4923-97E0-085C8596FBFF}" srcOrd="0" destOrd="0" presId="urn:microsoft.com/office/officeart/2005/8/layout/hierarchy2"/>
    <dgm:cxn modelId="{3E74C1DF-8C43-4791-93A5-F2A7E75F0E24}" type="presParOf" srcId="{D65267F3-4D45-4AE3-A410-C05F07D91BA2}" destId="{522473DE-CE25-49E5-975C-80556D654C0D}" srcOrd="1" destOrd="0" presId="urn:microsoft.com/office/officeart/2005/8/layout/hierarchy2"/>
    <dgm:cxn modelId="{5B562B42-052C-489F-82DA-73489A071076}" type="presParOf" srcId="{4C87FDF6-44F5-4BC6-820A-B2C7AA767D20}" destId="{8F267014-BED0-4443-8C97-BF180B5108A1}" srcOrd="2" destOrd="0" presId="urn:microsoft.com/office/officeart/2005/8/layout/hierarchy2"/>
    <dgm:cxn modelId="{F4B52CD9-CE93-4E22-969D-C1AAF3E090B3}" type="presParOf" srcId="{8F267014-BED0-4443-8C97-BF180B5108A1}" destId="{937FDFE8-94A5-438B-8468-9FEE4744BD77}" srcOrd="0" destOrd="0" presId="urn:microsoft.com/office/officeart/2005/8/layout/hierarchy2"/>
    <dgm:cxn modelId="{79AD59BA-D821-4D58-AC83-7FE5CE88654A}" type="presParOf" srcId="{4C87FDF6-44F5-4BC6-820A-B2C7AA767D20}" destId="{3B812802-DDFF-41EA-B1B9-C4C6AA4DD47D}" srcOrd="3" destOrd="0" presId="urn:microsoft.com/office/officeart/2005/8/layout/hierarchy2"/>
    <dgm:cxn modelId="{B220187F-6625-49A9-92BD-777E5782AAA4}" type="presParOf" srcId="{3B812802-DDFF-41EA-B1B9-C4C6AA4DD47D}" destId="{62F4704A-5BAF-462F-A055-7E6B78F7926C}" srcOrd="0" destOrd="0" presId="urn:microsoft.com/office/officeart/2005/8/layout/hierarchy2"/>
    <dgm:cxn modelId="{CC501DFB-444B-4F32-B0E0-2254820D200B}" type="presParOf" srcId="{3B812802-DDFF-41EA-B1B9-C4C6AA4DD47D}" destId="{AC9E64B5-B359-4DBB-85F7-2392EE663983}" srcOrd="1" destOrd="0" presId="urn:microsoft.com/office/officeart/2005/8/layout/hierarchy2"/>
    <dgm:cxn modelId="{A18DA7F2-201A-427F-940A-B6078295EBBB}" type="presParOf" srcId="{4C87FDF6-44F5-4BC6-820A-B2C7AA767D20}" destId="{EC61E0D4-DAAB-407F-BC75-239AC1ED4E6C}" srcOrd="4" destOrd="0" presId="urn:microsoft.com/office/officeart/2005/8/layout/hierarchy2"/>
    <dgm:cxn modelId="{FAD5D267-F2A1-483D-9229-29050E072077}" type="presParOf" srcId="{EC61E0D4-DAAB-407F-BC75-239AC1ED4E6C}" destId="{47BA649B-23C6-42D9-AC52-4283B5E8BCA1}" srcOrd="0" destOrd="0" presId="urn:microsoft.com/office/officeart/2005/8/layout/hierarchy2"/>
    <dgm:cxn modelId="{766F5908-88A1-488F-8A73-C38085BADFC3}" type="presParOf" srcId="{4C87FDF6-44F5-4BC6-820A-B2C7AA767D20}" destId="{3CE724F5-157A-4CE1-BB65-0C577E2878C3}" srcOrd="5" destOrd="0" presId="urn:microsoft.com/office/officeart/2005/8/layout/hierarchy2"/>
    <dgm:cxn modelId="{522F2E98-E5FB-4064-AF28-9A0F31181039}" type="presParOf" srcId="{3CE724F5-157A-4CE1-BB65-0C577E2878C3}" destId="{12969B65-2D62-4AC9-A945-163DD7301B83}" srcOrd="0" destOrd="0" presId="urn:microsoft.com/office/officeart/2005/8/layout/hierarchy2"/>
    <dgm:cxn modelId="{0DFF15BD-A089-4EF0-B2A8-C2E8A6164EC9}" type="presParOf" srcId="{3CE724F5-157A-4CE1-BB65-0C577E2878C3}" destId="{063C9BA3-251F-45F4-ACCF-6E6EA39CD2E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3D2EA2-DF3B-4627-8736-D9AEBB094C22}"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22E956AB-1AD5-4A48-AC17-B48A0A069D58}">
      <dgm:prSet/>
      <dgm:spPr/>
      <dgm:t>
        <a:bodyPr/>
        <a:lstStyle/>
        <a:p>
          <a:r>
            <a:rPr lang="en-US" b="1" u="sng" dirty="0"/>
            <a:t>Gov. Code 26600</a:t>
          </a:r>
        </a:p>
        <a:p>
          <a:r>
            <a:rPr lang="en-US" dirty="0"/>
            <a:t>The sheriff shall preserve peace, and to accomplish this object may sponsor, supervise, or participate in any project of crime prevention, rehabilitation of persons previously convicted of crime, or the suppression of delinquency. </a:t>
          </a:r>
        </a:p>
      </dgm:t>
    </dgm:pt>
    <dgm:pt modelId="{36387387-8EF4-4639-933A-BD8192F20DD3}" type="parTrans" cxnId="{2E2BFE18-D7C7-41DD-9521-336F62B1CC6A}">
      <dgm:prSet/>
      <dgm:spPr/>
      <dgm:t>
        <a:bodyPr/>
        <a:lstStyle/>
        <a:p>
          <a:endParaRPr lang="en-US"/>
        </a:p>
      </dgm:t>
    </dgm:pt>
    <dgm:pt modelId="{F0D306F5-578C-41B7-A879-07B867A0A384}" type="sibTrans" cxnId="{2E2BFE18-D7C7-41DD-9521-336F62B1CC6A}">
      <dgm:prSet/>
      <dgm:spPr/>
      <dgm:t>
        <a:bodyPr/>
        <a:lstStyle/>
        <a:p>
          <a:endParaRPr lang="en-US"/>
        </a:p>
      </dgm:t>
    </dgm:pt>
    <dgm:pt modelId="{3656AC8F-2A34-4C09-BEFB-60518D85F4D9}">
      <dgm:prSet/>
      <dgm:spPr/>
      <dgm:t>
        <a:bodyPr/>
        <a:lstStyle/>
        <a:p>
          <a:r>
            <a:rPr lang="en-US" b="1" u="sng" dirty="0"/>
            <a:t>Gov. Code 26601</a:t>
          </a:r>
        </a:p>
        <a:p>
          <a:r>
            <a:rPr lang="en-US" dirty="0"/>
            <a:t>Arrests - The sheriff shall arrest and take before the nearest magistrate for examination all persons who attempt to commit or who have committed a public offense. </a:t>
          </a:r>
        </a:p>
      </dgm:t>
    </dgm:pt>
    <dgm:pt modelId="{1EBFD8CD-938F-4D4E-9B43-D97ACFFFD80B}" type="parTrans" cxnId="{88A52120-2A21-4735-B751-D1971612893A}">
      <dgm:prSet/>
      <dgm:spPr/>
      <dgm:t>
        <a:bodyPr/>
        <a:lstStyle/>
        <a:p>
          <a:endParaRPr lang="en-US"/>
        </a:p>
      </dgm:t>
    </dgm:pt>
    <dgm:pt modelId="{31DC4470-DE7B-43C6-BE0D-768740F5D5E6}" type="sibTrans" cxnId="{88A52120-2A21-4735-B751-D1971612893A}">
      <dgm:prSet/>
      <dgm:spPr/>
      <dgm:t>
        <a:bodyPr/>
        <a:lstStyle/>
        <a:p>
          <a:endParaRPr lang="en-US"/>
        </a:p>
      </dgm:t>
    </dgm:pt>
    <dgm:pt modelId="{13A24553-75BC-4E9D-ABCB-28F8C17C7BAA}" type="pres">
      <dgm:prSet presAssocID="{0B3D2EA2-DF3B-4627-8736-D9AEBB094C22}" presName="Name0" presStyleCnt="0">
        <dgm:presLayoutVars>
          <dgm:dir/>
          <dgm:resizeHandles val="exact"/>
        </dgm:presLayoutVars>
      </dgm:prSet>
      <dgm:spPr/>
    </dgm:pt>
    <dgm:pt modelId="{C3CDEBEE-3A47-4D88-9981-6B66C2A0200A}" type="pres">
      <dgm:prSet presAssocID="{22E956AB-1AD5-4A48-AC17-B48A0A069D58}" presName="node" presStyleLbl="node1" presStyleIdx="0" presStyleCnt="2">
        <dgm:presLayoutVars>
          <dgm:bulletEnabled val="1"/>
        </dgm:presLayoutVars>
      </dgm:prSet>
      <dgm:spPr/>
    </dgm:pt>
    <dgm:pt modelId="{48E63DE1-5F5E-4217-9F13-80A70FD266AC}" type="pres">
      <dgm:prSet presAssocID="{F0D306F5-578C-41B7-A879-07B867A0A384}" presName="sibTrans" presStyleLbl="sibTrans1D1" presStyleIdx="0" presStyleCnt="1"/>
      <dgm:spPr/>
    </dgm:pt>
    <dgm:pt modelId="{8B7941AC-A6AD-4470-B6F1-DD216FC61844}" type="pres">
      <dgm:prSet presAssocID="{F0D306F5-578C-41B7-A879-07B867A0A384}" presName="connectorText" presStyleLbl="sibTrans1D1" presStyleIdx="0" presStyleCnt="1"/>
      <dgm:spPr/>
    </dgm:pt>
    <dgm:pt modelId="{D48E5EF7-AB28-4DAA-A445-ACFD3FE4101F}" type="pres">
      <dgm:prSet presAssocID="{3656AC8F-2A34-4C09-BEFB-60518D85F4D9}" presName="node" presStyleLbl="node1" presStyleIdx="1" presStyleCnt="2" custLinFactNeighborX="47" custLinFactNeighborY="-151">
        <dgm:presLayoutVars>
          <dgm:bulletEnabled val="1"/>
        </dgm:presLayoutVars>
      </dgm:prSet>
      <dgm:spPr/>
    </dgm:pt>
  </dgm:ptLst>
  <dgm:cxnLst>
    <dgm:cxn modelId="{F057A50C-0F7C-44CC-954B-1FEC0B8E12E5}" type="presOf" srcId="{F0D306F5-578C-41B7-A879-07B867A0A384}" destId="{48E63DE1-5F5E-4217-9F13-80A70FD266AC}" srcOrd="0" destOrd="0" presId="urn:microsoft.com/office/officeart/2016/7/layout/RepeatingBendingProcessNew"/>
    <dgm:cxn modelId="{2E2BFE18-D7C7-41DD-9521-336F62B1CC6A}" srcId="{0B3D2EA2-DF3B-4627-8736-D9AEBB094C22}" destId="{22E956AB-1AD5-4A48-AC17-B48A0A069D58}" srcOrd="0" destOrd="0" parTransId="{36387387-8EF4-4639-933A-BD8192F20DD3}" sibTransId="{F0D306F5-578C-41B7-A879-07B867A0A384}"/>
    <dgm:cxn modelId="{88A52120-2A21-4735-B751-D1971612893A}" srcId="{0B3D2EA2-DF3B-4627-8736-D9AEBB094C22}" destId="{3656AC8F-2A34-4C09-BEFB-60518D85F4D9}" srcOrd="1" destOrd="0" parTransId="{1EBFD8CD-938F-4D4E-9B43-D97ACFFFD80B}" sibTransId="{31DC4470-DE7B-43C6-BE0D-768740F5D5E6}"/>
    <dgm:cxn modelId="{C528EC74-42B3-4720-A5FF-EFBC6E6D6EE2}" type="presOf" srcId="{22E956AB-1AD5-4A48-AC17-B48A0A069D58}" destId="{C3CDEBEE-3A47-4D88-9981-6B66C2A0200A}" srcOrd="0" destOrd="0" presId="urn:microsoft.com/office/officeart/2016/7/layout/RepeatingBendingProcessNew"/>
    <dgm:cxn modelId="{CB370488-4F3D-4DA2-B8D2-BF93FD72C3D5}" type="presOf" srcId="{0B3D2EA2-DF3B-4627-8736-D9AEBB094C22}" destId="{13A24553-75BC-4E9D-ABCB-28F8C17C7BAA}" srcOrd="0" destOrd="0" presId="urn:microsoft.com/office/officeart/2016/7/layout/RepeatingBendingProcessNew"/>
    <dgm:cxn modelId="{2D0B6AC5-6BB8-4F6E-B3B4-F06F45D01F94}" type="presOf" srcId="{F0D306F5-578C-41B7-A879-07B867A0A384}" destId="{8B7941AC-A6AD-4470-B6F1-DD216FC61844}" srcOrd="1" destOrd="0" presId="urn:microsoft.com/office/officeart/2016/7/layout/RepeatingBendingProcessNew"/>
    <dgm:cxn modelId="{E8711EC7-7C3C-4C0F-BDA4-49FE299883F2}" type="presOf" srcId="{3656AC8F-2A34-4C09-BEFB-60518D85F4D9}" destId="{D48E5EF7-AB28-4DAA-A445-ACFD3FE4101F}" srcOrd="0" destOrd="0" presId="urn:microsoft.com/office/officeart/2016/7/layout/RepeatingBendingProcessNew"/>
    <dgm:cxn modelId="{976F3173-BE91-46BA-987B-3DD6487B4767}" type="presParOf" srcId="{13A24553-75BC-4E9D-ABCB-28F8C17C7BAA}" destId="{C3CDEBEE-3A47-4D88-9981-6B66C2A0200A}" srcOrd="0" destOrd="0" presId="urn:microsoft.com/office/officeart/2016/7/layout/RepeatingBendingProcessNew"/>
    <dgm:cxn modelId="{31DF1BD5-6ADD-44F1-AAFA-34A696E3D133}" type="presParOf" srcId="{13A24553-75BC-4E9D-ABCB-28F8C17C7BAA}" destId="{48E63DE1-5F5E-4217-9F13-80A70FD266AC}" srcOrd="1" destOrd="0" presId="urn:microsoft.com/office/officeart/2016/7/layout/RepeatingBendingProcessNew"/>
    <dgm:cxn modelId="{91BC4671-6B3C-444B-AF7B-820F195BC1F0}" type="presParOf" srcId="{48E63DE1-5F5E-4217-9F13-80A70FD266AC}" destId="{8B7941AC-A6AD-4470-B6F1-DD216FC61844}" srcOrd="0" destOrd="0" presId="urn:microsoft.com/office/officeart/2016/7/layout/RepeatingBendingProcessNew"/>
    <dgm:cxn modelId="{46C33E6B-61F8-40FF-86B8-DB03CFC919A8}" type="presParOf" srcId="{13A24553-75BC-4E9D-ABCB-28F8C17C7BAA}" destId="{D48E5EF7-AB28-4DAA-A445-ACFD3FE4101F}"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CC98A5-5462-4C1C-9653-892E495F06A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758AC15-6E28-459B-AEC9-30FEB6728AA6}">
      <dgm:prSet/>
      <dgm:spPr/>
      <dgm:t>
        <a:bodyPr/>
        <a:lstStyle/>
        <a:p>
          <a:r>
            <a:rPr lang="en-US"/>
            <a:t>Unless a new contract is agreed upon, SCSO will begin the process of scaling back resources over the next year to ensure a smooth transition.</a:t>
          </a:r>
        </a:p>
      </dgm:t>
    </dgm:pt>
    <dgm:pt modelId="{7C3C89D9-1366-460D-A679-FC5824BB49F0}" type="parTrans" cxnId="{B0F37C8F-BA15-49BE-BFCB-F7E49F6CB719}">
      <dgm:prSet/>
      <dgm:spPr/>
      <dgm:t>
        <a:bodyPr/>
        <a:lstStyle/>
        <a:p>
          <a:endParaRPr lang="en-US"/>
        </a:p>
      </dgm:t>
    </dgm:pt>
    <dgm:pt modelId="{7DF434DF-2534-4256-BD1B-C45E02B4B0F9}" type="sibTrans" cxnId="{B0F37C8F-BA15-49BE-BFCB-F7E49F6CB719}">
      <dgm:prSet/>
      <dgm:spPr/>
      <dgm:t>
        <a:bodyPr/>
        <a:lstStyle/>
        <a:p>
          <a:endParaRPr lang="en-US"/>
        </a:p>
      </dgm:t>
    </dgm:pt>
    <dgm:pt modelId="{5C8942D9-7EC0-456E-B34A-8747838B190D}">
      <dgm:prSet/>
      <dgm:spPr/>
      <dgm:t>
        <a:bodyPr/>
        <a:lstStyle/>
        <a:p>
          <a:r>
            <a:rPr lang="en-US"/>
            <a:t>SCSO will need to work with the CAO’s Office to absorb positions, or not fill positions through attrition, to ensure increases to the county budget can be sustained.</a:t>
          </a:r>
        </a:p>
      </dgm:t>
    </dgm:pt>
    <dgm:pt modelId="{9897B9BE-DECE-457B-807C-575523188E89}" type="parTrans" cxnId="{A8BEC07B-62AA-4EAD-ABB2-4C3719760120}">
      <dgm:prSet/>
      <dgm:spPr/>
      <dgm:t>
        <a:bodyPr/>
        <a:lstStyle/>
        <a:p>
          <a:endParaRPr lang="en-US"/>
        </a:p>
      </dgm:t>
    </dgm:pt>
    <dgm:pt modelId="{8AC0A915-4271-44D3-A7D7-E5338FCCB8D9}" type="sibTrans" cxnId="{A8BEC07B-62AA-4EAD-ABB2-4C3719760120}">
      <dgm:prSet/>
      <dgm:spPr/>
      <dgm:t>
        <a:bodyPr/>
        <a:lstStyle/>
        <a:p>
          <a:endParaRPr lang="en-US"/>
        </a:p>
      </dgm:t>
    </dgm:pt>
    <dgm:pt modelId="{75D773E7-6292-4CC6-B166-B64A1D4B9EBB}">
      <dgm:prSet/>
      <dgm:spPr/>
      <dgm:t>
        <a:bodyPr/>
        <a:lstStyle/>
        <a:p>
          <a:r>
            <a:rPr lang="en-US"/>
            <a:t>Resources that are removed or reallocated cannot be stood back up overnight once the contract period concludes.  There are recruitment issues, equipment issues, and training that all needs ample time to reinstitute some levels of service.</a:t>
          </a:r>
        </a:p>
      </dgm:t>
    </dgm:pt>
    <dgm:pt modelId="{CCC2F451-F540-464E-A411-404F6FF56CBE}" type="parTrans" cxnId="{A5FA53BB-457D-41A9-8212-7D4A8F75B6F3}">
      <dgm:prSet/>
      <dgm:spPr/>
      <dgm:t>
        <a:bodyPr/>
        <a:lstStyle/>
        <a:p>
          <a:endParaRPr lang="en-US"/>
        </a:p>
      </dgm:t>
    </dgm:pt>
    <dgm:pt modelId="{638DC6BF-7835-4DCB-9FFA-248529AB83AF}" type="sibTrans" cxnId="{A5FA53BB-457D-41A9-8212-7D4A8F75B6F3}">
      <dgm:prSet/>
      <dgm:spPr/>
      <dgm:t>
        <a:bodyPr/>
        <a:lstStyle/>
        <a:p>
          <a:endParaRPr lang="en-US"/>
        </a:p>
      </dgm:t>
    </dgm:pt>
    <dgm:pt modelId="{BB6FAA38-2A31-4EA7-9506-8E47F3C82233}" type="pres">
      <dgm:prSet presAssocID="{B5CC98A5-5462-4C1C-9653-892E495F06A6}" presName="root" presStyleCnt="0">
        <dgm:presLayoutVars>
          <dgm:dir/>
          <dgm:resizeHandles val="exact"/>
        </dgm:presLayoutVars>
      </dgm:prSet>
      <dgm:spPr/>
    </dgm:pt>
    <dgm:pt modelId="{F8A22EC0-E637-4DD9-BC4D-6588A7784A4E}" type="pres">
      <dgm:prSet presAssocID="{5758AC15-6E28-459B-AEC9-30FEB6728AA6}" presName="compNode" presStyleCnt="0"/>
      <dgm:spPr/>
    </dgm:pt>
    <dgm:pt modelId="{0992D94B-023A-413A-A320-91D09FC96E54}" type="pres">
      <dgm:prSet presAssocID="{5758AC15-6E28-459B-AEC9-30FEB6728AA6}" presName="bgRect" presStyleLbl="bgShp" presStyleIdx="0" presStyleCnt="3"/>
      <dgm:spPr/>
    </dgm:pt>
    <dgm:pt modelId="{5CFDB77C-621A-4B02-9129-F0BBF5C7923C}" type="pres">
      <dgm:prSet presAssocID="{5758AC15-6E28-459B-AEC9-30FEB6728AA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E622952E-B2EA-4104-BF16-D7930B06FD5E}" type="pres">
      <dgm:prSet presAssocID="{5758AC15-6E28-459B-AEC9-30FEB6728AA6}" presName="spaceRect" presStyleCnt="0"/>
      <dgm:spPr/>
    </dgm:pt>
    <dgm:pt modelId="{ED7104DB-5AB3-4F27-A187-51E03274FCC7}" type="pres">
      <dgm:prSet presAssocID="{5758AC15-6E28-459B-AEC9-30FEB6728AA6}" presName="parTx" presStyleLbl="revTx" presStyleIdx="0" presStyleCnt="3">
        <dgm:presLayoutVars>
          <dgm:chMax val="0"/>
          <dgm:chPref val="0"/>
        </dgm:presLayoutVars>
      </dgm:prSet>
      <dgm:spPr/>
    </dgm:pt>
    <dgm:pt modelId="{DDF1D0D0-5E97-4A31-A144-64311C870435}" type="pres">
      <dgm:prSet presAssocID="{7DF434DF-2534-4256-BD1B-C45E02B4B0F9}" presName="sibTrans" presStyleCnt="0"/>
      <dgm:spPr/>
    </dgm:pt>
    <dgm:pt modelId="{DB9E15C9-113B-46BD-9865-4E9D04C088CC}" type="pres">
      <dgm:prSet presAssocID="{5C8942D9-7EC0-456E-B34A-8747838B190D}" presName="compNode" presStyleCnt="0"/>
      <dgm:spPr/>
    </dgm:pt>
    <dgm:pt modelId="{86F2A869-D081-45CA-BB76-903FAAB7A8FA}" type="pres">
      <dgm:prSet presAssocID="{5C8942D9-7EC0-456E-B34A-8747838B190D}" presName="bgRect" presStyleLbl="bgShp" presStyleIdx="1" presStyleCnt="3"/>
      <dgm:spPr/>
    </dgm:pt>
    <dgm:pt modelId="{78395AC6-6F2F-470C-9757-45EEC9385ABB}" type="pres">
      <dgm:prSet presAssocID="{5C8942D9-7EC0-456E-B34A-8747838B19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ximize"/>
        </a:ext>
      </dgm:extLst>
    </dgm:pt>
    <dgm:pt modelId="{4A2C16E6-4D51-45B6-A9DD-46E86F6A84B2}" type="pres">
      <dgm:prSet presAssocID="{5C8942D9-7EC0-456E-B34A-8747838B190D}" presName="spaceRect" presStyleCnt="0"/>
      <dgm:spPr/>
    </dgm:pt>
    <dgm:pt modelId="{17C7A5F4-92F0-4DFA-894E-C1E13671DB0F}" type="pres">
      <dgm:prSet presAssocID="{5C8942D9-7EC0-456E-B34A-8747838B190D}" presName="parTx" presStyleLbl="revTx" presStyleIdx="1" presStyleCnt="3">
        <dgm:presLayoutVars>
          <dgm:chMax val="0"/>
          <dgm:chPref val="0"/>
        </dgm:presLayoutVars>
      </dgm:prSet>
      <dgm:spPr/>
    </dgm:pt>
    <dgm:pt modelId="{B2932BC3-C233-4CD2-BFF0-ECD489894117}" type="pres">
      <dgm:prSet presAssocID="{8AC0A915-4271-44D3-A7D7-E5338FCCB8D9}" presName="sibTrans" presStyleCnt="0"/>
      <dgm:spPr/>
    </dgm:pt>
    <dgm:pt modelId="{0FC80CEB-4D41-474E-A444-A0C85DFEC4A0}" type="pres">
      <dgm:prSet presAssocID="{75D773E7-6292-4CC6-B166-B64A1D4B9EBB}" presName="compNode" presStyleCnt="0"/>
      <dgm:spPr/>
    </dgm:pt>
    <dgm:pt modelId="{10995BD9-5020-4430-8169-05F36C3B93AC}" type="pres">
      <dgm:prSet presAssocID="{75D773E7-6292-4CC6-B166-B64A1D4B9EBB}" presName="bgRect" presStyleLbl="bgShp" presStyleIdx="2" presStyleCnt="3"/>
      <dgm:spPr/>
    </dgm:pt>
    <dgm:pt modelId="{DFBB9029-DE37-4327-9F78-D60ED5D32712}" type="pres">
      <dgm:prSet presAssocID="{75D773E7-6292-4CC6-B166-B64A1D4B9EB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CF896A05-BCC5-47AB-BFB2-796C0A27F0D7}" type="pres">
      <dgm:prSet presAssocID="{75D773E7-6292-4CC6-B166-B64A1D4B9EBB}" presName="spaceRect" presStyleCnt="0"/>
      <dgm:spPr/>
    </dgm:pt>
    <dgm:pt modelId="{E6030116-BBC3-4C97-8513-48E44D743BF8}" type="pres">
      <dgm:prSet presAssocID="{75D773E7-6292-4CC6-B166-B64A1D4B9EBB}" presName="parTx" presStyleLbl="revTx" presStyleIdx="2" presStyleCnt="3">
        <dgm:presLayoutVars>
          <dgm:chMax val="0"/>
          <dgm:chPref val="0"/>
        </dgm:presLayoutVars>
      </dgm:prSet>
      <dgm:spPr/>
    </dgm:pt>
  </dgm:ptLst>
  <dgm:cxnLst>
    <dgm:cxn modelId="{B49A5208-604D-48BE-9D2F-DD24865459D0}" type="presOf" srcId="{75D773E7-6292-4CC6-B166-B64A1D4B9EBB}" destId="{E6030116-BBC3-4C97-8513-48E44D743BF8}" srcOrd="0" destOrd="0" presId="urn:microsoft.com/office/officeart/2018/2/layout/IconVerticalSolidList"/>
    <dgm:cxn modelId="{A8BEC07B-62AA-4EAD-ABB2-4C3719760120}" srcId="{B5CC98A5-5462-4C1C-9653-892E495F06A6}" destId="{5C8942D9-7EC0-456E-B34A-8747838B190D}" srcOrd="1" destOrd="0" parTransId="{9897B9BE-DECE-457B-807C-575523188E89}" sibTransId="{8AC0A915-4271-44D3-A7D7-E5338FCCB8D9}"/>
    <dgm:cxn modelId="{B0F37C8F-BA15-49BE-BFCB-F7E49F6CB719}" srcId="{B5CC98A5-5462-4C1C-9653-892E495F06A6}" destId="{5758AC15-6E28-459B-AEC9-30FEB6728AA6}" srcOrd="0" destOrd="0" parTransId="{7C3C89D9-1366-460D-A679-FC5824BB49F0}" sibTransId="{7DF434DF-2534-4256-BD1B-C45E02B4B0F9}"/>
    <dgm:cxn modelId="{E2A19BB6-7803-462B-83CA-5E80E8B7DC2F}" type="presOf" srcId="{B5CC98A5-5462-4C1C-9653-892E495F06A6}" destId="{BB6FAA38-2A31-4EA7-9506-8E47F3C82233}" srcOrd="0" destOrd="0" presId="urn:microsoft.com/office/officeart/2018/2/layout/IconVerticalSolidList"/>
    <dgm:cxn modelId="{A5FA53BB-457D-41A9-8212-7D4A8F75B6F3}" srcId="{B5CC98A5-5462-4C1C-9653-892E495F06A6}" destId="{75D773E7-6292-4CC6-B166-B64A1D4B9EBB}" srcOrd="2" destOrd="0" parTransId="{CCC2F451-F540-464E-A411-404F6FF56CBE}" sibTransId="{638DC6BF-7835-4DCB-9FFA-248529AB83AF}"/>
    <dgm:cxn modelId="{737F9FD2-A969-467C-A4F2-706A20B390EC}" type="presOf" srcId="{5758AC15-6E28-459B-AEC9-30FEB6728AA6}" destId="{ED7104DB-5AB3-4F27-A187-51E03274FCC7}" srcOrd="0" destOrd="0" presId="urn:microsoft.com/office/officeart/2018/2/layout/IconVerticalSolidList"/>
    <dgm:cxn modelId="{79D659E1-1A8E-4732-A875-9E8D74F601BB}" type="presOf" srcId="{5C8942D9-7EC0-456E-B34A-8747838B190D}" destId="{17C7A5F4-92F0-4DFA-894E-C1E13671DB0F}" srcOrd="0" destOrd="0" presId="urn:microsoft.com/office/officeart/2018/2/layout/IconVerticalSolidList"/>
    <dgm:cxn modelId="{689CDF4B-7327-401B-BE1F-A89301454720}" type="presParOf" srcId="{BB6FAA38-2A31-4EA7-9506-8E47F3C82233}" destId="{F8A22EC0-E637-4DD9-BC4D-6588A7784A4E}" srcOrd="0" destOrd="0" presId="urn:microsoft.com/office/officeart/2018/2/layout/IconVerticalSolidList"/>
    <dgm:cxn modelId="{1F4EC172-BB77-4DC4-90C9-4EC43CDBA114}" type="presParOf" srcId="{F8A22EC0-E637-4DD9-BC4D-6588A7784A4E}" destId="{0992D94B-023A-413A-A320-91D09FC96E54}" srcOrd="0" destOrd="0" presId="urn:microsoft.com/office/officeart/2018/2/layout/IconVerticalSolidList"/>
    <dgm:cxn modelId="{A1EF054A-CCDB-4751-B8C9-AFC2E769C6EB}" type="presParOf" srcId="{F8A22EC0-E637-4DD9-BC4D-6588A7784A4E}" destId="{5CFDB77C-621A-4B02-9129-F0BBF5C7923C}" srcOrd="1" destOrd="0" presId="urn:microsoft.com/office/officeart/2018/2/layout/IconVerticalSolidList"/>
    <dgm:cxn modelId="{45448165-72A4-47F3-BCB2-E88D210B94BC}" type="presParOf" srcId="{F8A22EC0-E637-4DD9-BC4D-6588A7784A4E}" destId="{E622952E-B2EA-4104-BF16-D7930B06FD5E}" srcOrd="2" destOrd="0" presId="urn:microsoft.com/office/officeart/2018/2/layout/IconVerticalSolidList"/>
    <dgm:cxn modelId="{099B50C9-8971-4828-B0FF-92C2C73462AB}" type="presParOf" srcId="{F8A22EC0-E637-4DD9-BC4D-6588A7784A4E}" destId="{ED7104DB-5AB3-4F27-A187-51E03274FCC7}" srcOrd="3" destOrd="0" presId="urn:microsoft.com/office/officeart/2018/2/layout/IconVerticalSolidList"/>
    <dgm:cxn modelId="{4C563187-83FE-44E2-9961-D66FD2103E02}" type="presParOf" srcId="{BB6FAA38-2A31-4EA7-9506-8E47F3C82233}" destId="{DDF1D0D0-5E97-4A31-A144-64311C870435}" srcOrd="1" destOrd="0" presId="urn:microsoft.com/office/officeart/2018/2/layout/IconVerticalSolidList"/>
    <dgm:cxn modelId="{169F3526-1755-43A0-A964-DF339A89245B}" type="presParOf" srcId="{BB6FAA38-2A31-4EA7-9506-8E47F3C82233}" destId="{DB9E15C9-113B-46BD-9865-4E9D04C088CC}" srcOrd="2" destOrd="0" presId="urn:microsoft.com/office/officeart/2018/2/layout/IconVerticalSolidList"/>
    <dgm:cxn modelId="{6CDE1875-D8D9-4B53-AD1D-F99843D5D927}" type="presParOf" srcId="{DB9E15C9-113B-46BD-9865-4E9D04C088CC}" destId="{86F2A869-D081-45CA-BB76-903FAAB7A8FA}" srcOrd="0" destOrd="0" presId="urn:microsoft.com/office/officeart/2018/2/layout/IconVerticalSolidList"/>
    <dgm:cxn modelId="{92232F3F-04A8-40CD-8E6F-63EBC8622480}" type="presParOf" srcId="{DB9E15C9-113B-46BD-9865-4E9D04C088CC}" destId="{78395AC6-6F2F-470C-9757-45EEC9385ABB}" srcOrd="1" destOrd="0" presId="urn:microsoft.com/office/officeart/2018/2/layout/IconVerticalSolidList"/>
    <dgm:cxn modelId="{3DE141A2-FACE-43FA-8014-8300B8DABFEE}" type="presParOf" srcId="{DB9E15C9-113B-46BD-9865-4E9D04C088CC}" destId="{4A2C16E6-4D51-45B6-A9DD-46E86F6A84B2}" srcOrd="2" destOrd="0" presId="urn:microsoft.com/office/officeart/2018/2/layout/IconVerticalSolidList"/>
    <dgm:cxn modelId="{90789A7A-A98B-4722-AD55-1EDA25AD3A25}" type="presParOf" srcId="{DB9E15C9-113B-46BD-9865-4E9D04C088CC}" destId="{17C7A5F4-92F0-4DFA-894E-C1E13671DB0F}" srcOrd="3" destOrd="0" presId="urn:microsoft.com/office/officeart/2018/2/layout/IconVerticalSolidList"/>
    <dgm:cxn modelId="{CEC18F6C-9433-4161-8ED6-60C42440692C}" type="presParOf" srcId="{BB6FAA38-2A31-4EA7-9506-8E47F3C82233}" destId="{B2932BC3-C233-4CD2-BFF0-ECD489894117}" srcOrd="3" destOrd="0" presId="urn:microsoft.com/office/officeart/2018/2/layout/IconVerticalSolidList"/>
    <dgm:cxn modelId="{2E0B1BAE-78CC-40AA-B915-C580021C3BE9}" type="presParOf" srcId="{BB6FAA38-2A31-4EA7-9506-8E47F3C82233}" destId="{0FC80CEB-4D41-474E-A444-A0C85DFEC4A0}" srcOrd="4" destOrd="0" presId="urn:microsoft.com/office/officeart/2018/2/layout/IconVerticalSolidList"/>
    <dgm:cxn modelId="{48123801-771E-41C7-8340-6904980C85BD}" type="presParOf" srcId="{0FC80CEB-4D41-474E-A444-A0C85DFEC4A0}" destId="{10995BD9-5020-4430-8169-05F36C3B93AC}" srcOrd="0" destOrd="0" presId="urn:microsoft.com/office/officeart/2018/2/layout/IconVerticalSolidList"/>
    <dgm:cxn modelId="{2E42D63D-EC3F-4AF9-9C96-95A59C9877AC}" type="presParOf" srcId="{0FC80CEB-4D41-474E-A444-A0C85DFEC4A0}" destId="{DFBB9029-DE37-4327-9F78-D60ED5D32712}" srcOrd="1" destOrd="0" presId="urn:microsoft.com/office/officeart/2018/2/layout/IconVerticalSolidList"/>
    <dgm:cxn modelId="{DB46D3DC-844B-4C9A-9880-F1753D4B6EB6}" type="presParOf" srcId="{0FC80CEB-4D41-474E-A444-A0C85DFEC4A0}" destId="{CF896A05-BCC5-47AB-BFB2-796C0A27F0D7}" srcOrd="2" destOrd="0" presId="urn:microsoft.com/office/officeart/2018/2/layout/IconVerticalSolidList"/>
    <dgm:cxn modelId="{DCA4A51B-FAFC-4404-939A-E23403CB971C}" type="presParOf" srcId="{0FC80CEB-4D41-474E-A444-A0C85DFEC4A0}" destId="{E6030116-BBC3-4C97-8513-48E44D743B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89C581-2A52-4338-AF35-ECDC79197AF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955137C-F798-409B-A3A2-EF2695EB9473}">
      <dgm:prSet/>
      <dgm:spPr/>
      <dgm:t>
        <a:bodyPr/>
        <a:lstStyle/>
        <a:p>
          <a:r>
            <a:rPr lang="en-US"/>
            <a:t>No cost for large scale incidents and high-profile investigations (tactical issues, vehicle fatalities, missing persons).</a:t>
          </a:r>
        </a:p>
      </dgm:t>
    </dgm:pt>
    <dgm:pt modelId="{4962023E-6C70-483D-B5A4-16B72543F5C3}" type="parTrans" cxnId="{724D84E9-A0CD-4BD5-8F24-8C4CBAFB4FB1}">
      <dgm:prSet/>
      <dgm:spPr/>
      <dgm:t>
        <a:bodyPr/>
        <a:lstStyle/>
        <a:p>
          <a:endParaRPr lang="en-US"/>
        </a:p>
      </dgm:t>
    </dgm:pt>
    <dgm:pt modelId="{E41D9B42-85EC-41D3-A033-F55A9A99BD9A}" type="sibTrans" cxnId="{724D84E9-A0CD-4BD5-8F24-8C4CBAFB4FB1}">
      <dgm:prSet/>
      <dgm:spPr/>
      <dgm:t>
        <a:bodyPr/>
        <a:lstStyle/>
        <a:p>
          <a:endParaRPr lang="en-US"/>
        </a:p>
      </dgm:t>
    </dgm:pt>
    <dgm:pt modelId="{C1BDE2BF-C16F-48EF-B3CA-D4C1C2D6DC87}">
      <dgm:prSet/>
      <dgm:spPr/>
      <dgm:t>
        <a:bodyPr/>
        <a:lstStyle/>
        <a:p>
          <a:r>
            <a:rPr lang="en-US"/>
            <a:t>No cost for specialized services such as SED, Search &amp; Rescue.   This includes equipment.</a:t>
          </a:r>
        </a:p>
      </dgm:t>
    </dgm:pt>
    <dgm:pt modelId="{13C1DA84-2449-4C71-8217-68D53DE54AC6}" type="parTrans" cxnId="{27261DFC-CA90-44BC-AB0A-6F875E0EAA30}">
      <dgm:prSet/>
      <dgm:spPr/>
      <dgm:t>
        <a:bodyPr/>
        <a:lstStyle/>
        <a:p>
          <a:endParaRPr lang="en-US"/>
        </a:p>
      </dgm:t>
    </dgm:pt>
    <dgm:pt modelId="{EE7BF42E-01D7-4F0C-A794-9F31D0730199}" type="sibTrans" cxnId="{27261DFC-CA90-44BC-AB0A-6F875E0EAA30}">
      <dgm:prSet/>
      <dgm:spPr/>
      <dgm:t>
        <a:bodyPr/>
        <a:lstStyle/>
        <a:p>
          <a:endParaRPr lang="en-US"/>
        </a:p>
      </dgm:t>
    </dgm:pt>
    <dgm:pt modelId="{3B73CCA6-149D-4FF9-96B4-EC6D3621175A}">
      <dgm:prSet/>
      <dgm:spPr/>
      <dgm:t>
        <a:bodyPr/>
        <a:lstStyle/>
        <a:p>
          <a:r>
            <a:rPr lang="en-US"/>
            <a:t>No cost for additional detective services.</a:t>
          </a:r>
        </a:p>
      </dgm:t>
    </dgm:pt>
    <dgm:pt modelId="{6BD43ABE-1065-4F6D-A804-D86D1948D48B}" type="parTrans" cxnId="{309A8B67-0E9A-4A14-AEFF-0635A19663FC}">
      <dgm:prSet/>
      <dgm:spPr/>
      <dgm:t>
        <a:bodyPr/>
        <a:lstStyle/>
        <a:p>
          <a:endParaRPr lang="en-US"/>
        </a:p>
      </dgm:t>
    </dgm:pt>
    <dgm:pt modelId="{76A3189C-2F98-4DAE-BC41-5428F1BAA829}" type="sibTrans" cxnId="{309A8B67-0E9A-4A14-AEFF-0635A19663FC}">
      <dgm:prSet/>
      <dgm:spPr/>
      <dgm:t>
        <a:bodyPr/>
        <a:lstStyle/>
        <a:p>
          <a:endParaRPr lang="en-US"/>
        </a:p>
      </dgm:t>
    </dgm:pt>
    <dgm:pt modelId="{9D7422C4-6F6A-4EC6-8018-FF61B98F1A02}">
      <dgm:prSet/>
      <dgm:spPr/>
      <dgm:t>
        <a:bodyPr/>
        <a:lstStyle/>
        <a:p>
          <a:r>
            <a:rPr lang="en-US"/>
            <a:t>No cost for new deputy startup equipment such as vest, handcuffs, gun, rifle, duty belt, flashlight, portable radio, etc. </a:t>
          </a:r>
        </a:p>
      </dgm:t>
    </dgm:pt>
    <dgm:pt modelId="{C64240D3-A07F-4FD1-BB49-D6D2526A19A5}" type="parTrans" cxnId="{B1E2B624-B350-4CD3-992F-FC8A1741C003}">
      <dgm:prSet/>
      <dgm:spPr/>
      <dgm:t>
        <a:bodyPr/>
        <a:lstStyle/>
        <a:p>
          <a:endParaRPr lang="en-US"/>
        </a:p>
      </dgm:t>
    </dgm:pt>
    <dgm:pt modelId="{56F78FCF-CDA2-4BA8-88BB-A08B8E05DDFB}" type="sibTrans" cxnId="{B1E2B624-B350-4CD3-992F-FC8A1741C003}">
      <dgm:prSet/>
      <dgm:spPr/>
      <dgm:t>
        <a:bodyPr/>
        <a:lstStyle/>
        <a:p>
          <a:endParaRPr lang="en-US"/>
        </a:p>
      </dgm:t>
    </dgm:pt>
    <dgm:pt modelId="{FC3E9046-D0F5-4C12-994B-152E6892A7BB}">
      <dgm:prSet/>
      <dgm:spPr/>
      <dgm:t>
        <a:bodyPr/>
        <a:lstStyle/>
        <a:p>
          <a:r>
            <a:rPr lang="en-US"/>
            <a:t>No cost for recruitment, HR, payroll, background, manage workers compensation claims, new hire medical, and psychological services.</a:t>
          </a:r>
        </a:p>
      </dgm:t>
    </dgm:pt>
    <dgm:pt modelId="{14FE7235-3220-46A2-9DA0-D3B6D476170E}" type="parTrans" cxnId="{505F902E-0924-48E4-8EEC-62DB4C0C6282}">
      <dgm:prSet/>
      <dgm:spPr/>
      <dgm:t>
        <a:bodyPr/>
        <a:lstStyle/>
        <a:p>
          <a:endParaRPr lang="en-US"/>
        </a:p>
      </dgm:t>
    </dgm:pt>
    <dgm:pt modelId="{7726C2DA-014D-47EB-9358-045CC9EFB03B}" type="sibTrans" cxnId="{505F902E-0924-48E4-8EEC-62DB4C0C6282}">
      <dgm:prSet/>
      <dgm:spPr/>
      <dgm:t>
        <a:bodyPr/>
        <a:lstStyle/>
        <a:p>
          <a:endParaRPr lang="en-US"/>
        </a:p>
      </dgm:t>
    </dgm:pt>
    <dgm:pt modelId="{0A07AC0D-F088-43D5-B026-67CC0D579859}">
      <dgm:prSet/>
      <dgm:spPr/>
      <dgm:t>
        <a:bodyPr/>
        <a:lstStyle/>
        <a:p>
          <a:r>
            <a:rPr lang="en-US"/>
            <a:t>No cost for Evidence Processing/Evidence Technician time.</a:t>
          </a:r>
        </a:p>
      </dgm:t>
    </dgm:pt>
    <dgm:pt modelId="{0F103331-051C-4EBD-815F-2A33540D1105}" type="parTrans" cxnId="{CB3C3C5D-6281-4BD9-BB52-C3DFC646475F}">
      <dgm:prSet/>
      <dgm:spPr/>
      <dgm:t>
        <a:bodyPr/>
        <a:lstStyle/>
        <a:p>
          <a:endParaRPr lang="en-US"/>
        </a:p>
      </dgm:t>
    </dgm:pt>
    <dgm:pt modelId="{FAFBF980-0B24-4A2B-AD3C-746E53C69BBA}" type="sibTrans" cxnId="{CB3C3C5D-6281-4BD9-BB52-C3DFC646475F}">
      <dgm:prSet/>
      <dgm:spPr/>
      <dgm:t>
        <a:bodyPr/>
        <a:lstStyle/>
        <a:p>
          <a:endParaRPr lang="en-US"/>
        </a:p>
      </dgm:t>
    </dgm:pt>
    <dgm:pt modelId="{1EF805E3-429F-4F4D-A1BB-CE4E0CE08A6E}">
      <dgm:prSet/>
      <dgm:spPr/>
      <dgm:t>
        <a:bodyPr/>
        <a:lstStyle/>
        <a:p>
          <a:r>
            <a:rPr lang="en-US"/>
            <a:t>No cost to handle matters such as scheduling &amp; attendance, performance evaluations, labor relations and negotiations, grievances and discipline issues, citizen complaints, internal affairs.</a:t>
          </a:r>
        </a:p>
      </dgm:t>
    </dgm:pt>
    <dgm:pt modelId="{66123EDE-59AB-4E53-9188-D2F7D6929357}" type="parTrans" cxnId="{5F022226-38EB-46A8-955C-9953D8BAD0A1}">
      <dgm:prSet/>
      <dgm:spPr/>
      <dgm:t>
        <a:bodyPr/>
        <a:lstStyle/>
        <a:p>
          <a:endParaRPr lang="en-US"/>
        </a:p>
      </dgm:t>
    </dgm:pt>
    <dgm:pt modelId="{ED1D9649-AAED-493C-95F2-50229A93EF6A}" type="sibTrans" cxnId="{5F022226-38EB-46A8-955C-9953D8BAD0A1}">
      <dgm:prSet/>
      <dgm:spPr/>
      <dgm:t>
        <a:bodyPr/>
        <a:lstStyle/>
        <a:p>
          <a:endParaRPr lang="en-US"/>
        </a:p>
      </dgm:t>
    </dgm:pt>
    <dgm:pt modelId="{16DB4B50-E599-4147-911A-EFAC0CE322D6}">
      <dgm:prSet/>
      <dgm:spPr/>
      <dgm:t>
        <a:bodyPr/>
        <a:lstStyle/>
        <a:p>
          <a:r>
            <a:rPr lang="en-US"/>
            <a:t>No cost to apply for various State Grant funds to conduct DUI Check points, Street Racing and Sideshow, Click It or Ticket, School Safety Presentations, etc.</a:t>
          </a:r>
        </a:p>
      </dgm:t>
    </dgm:pt>
    <dgm:pt modelId="{9AF54756-8A8B-48E3-B891-33629636FB12}" type="parTrans" cxnId="{047C70A2-D85B-4A08-898F-D2254E8DFA39}">
      <dgm:prSet/>
      <dgm:spPr/>
      <dgm:t>
        <a:bodyPr/>
        <a:lstStyle/>
        <a:p>
          <a:endParaRPr lang="en-US"/>
        </a:p>
      </dgm:t>
    </dgm:pt>
    <dgm:pt modelId="{40ED8088-BDD6-43C4-9C69-1C0022D0A537}" type="sibTrans" cxnId="{047C70A2-D85B-4A08-898F-D2254E8DFA39}">
      <dgm:prSet/>
      <dgm:spPr/>
      <dgm:t>
        <a:bodyPr/>
        <a:lstStyle/>
        <a:p>
          <a:endParaRPr lang="en-US"/>
        </a:p>
      </dgm:t>
    </dgm:pt>
    <dgm:pt modelId="{452722B0-0B70-450F-853B-836BA0A3557D}" type="pres">
      <dgm:prSet presAssocID="{2089C581-2A52-4338-AF35-ECDC79197AF1}" presName="diagram" presStyleCnt="0">
        <dgm:presLayoutVars>
          <dgm:dir/>
          <dgm:resizeHandles val="exact"/>
        </dgm:presLayoutVars>
      </dgm:prSet>
      <dgm:spPr/>
    </dgm:pt>
    <dgm:pt modelId="{E1FBE092-3147-49AA-84F4-0519790ACDE8}" type="pres">
      <dgm:prSet presAssocID="{7955137C-F798-409B-A3A2-EF2695EB9473}" presName="node" presStyleLbl="node1" presStyleIdx="0" presStyleCnt="8">
        <dgm:presLayoutVars>
          <dgm:bulletEnabled val="1"/>
        </dgm:presLayoutVars>
      </dgm:prSet>
      <dgm:spPr/>
    </dgm:pt>
    <dgm:pt modelId="{4CBC4B0B-7C34-417B-A2B8-63720AE8DE75}" type="pres">
      <dgm:prSet presAssocID="{E41D9B42-85EC-41D3-A033-F55A9A99BD9A}" presName="sibTrans" presStyleCnt="0"/>
      <dgm:spPr/>
    </dgm:pt>
    <dgm:pt modelId="{63A4FE07-BA8D-44AB-9CF1-A62E6D57D932}" type="pres">
      <dgm:prSet presAssocID="{C1BDE2BF-C16F-48EF-B3CA-D4C1C2D6DC87}" presName="node" presStyleLbl="node1" presStyleIdx="1" presStyleCnt="8">
        <dgm:presLayoutVars>
          <dgm:bulletEnabled val="1"/>
        </dgm:presLayoutVars>
      </dgm:prSet>
      <dgm:spPr/>
    </dgm:pt>
    <dgm:pt modelId="{96A1D33B-1795-43FC-AA61-33B4CCB2E7CB}" type="pres">
      <dgm:prSet presAssocID="{EE7BF42E-01D7-4F0C-A794-9F31D0730199}" presName="sibTrans" presStyleCnt="0"/>
      <dgm:spPr/>
    </dgm:pt>
    <dgm:pt modelId="{1DD3BB0E-04A6-444F-9293-25AEA21A1614}" type="pres">
      <dgm:prSet presAssocID="{3B73CCA6-149D-4FF9-96B4-EC6D3621175A}" presName="node" presStyleLbl="node1" presStyleIdx="2" presStyleCnt="8">
        <dgm:presLayoutVars>
          <dgm:bulletEnabled val="1"/>
        </dgm:presLayoutVars>
      </dgm:prSet>
      <dgm:spPr/>
    </dgm:pt>
    <dgm:pt modelId="{0562F242-BA63-4D6A-8758-2FB385C7B4E9}" type="pres">
      <dgm:prSet presAssocID="{76A3189C-2F98-4DAE-BC41-5428F1BAA829}" presName="sibTrans" presStyleCnt="0"/>
      <dgm:spPr/>
    </dgm:pt>
    <dgm:pt modelId="{5FFB9011-5A88-4E70-B2DE-3D3F01407062}" type="pres">
      <dgm:prSet presAssocID="{9D7422C4-6F6A-4EC6-8018-FF61B98F1A02}" presName="node" presStyleLbl="node1" presStyleIdx="3" presStyleCnt="8">
        <dgm:presLayoutVars>
          <dgm:bulletEnabled val="1"/>
        </dgm:presLayoutVars>
      </dgm:prSet>
      <dgm:spPr/>
    </dgm:pt>
    <dgm:pt modelId="{025DEEB4-2A51-4030-BB70-2870ED0F29BD}" type="pres">
      <dgm:prSet presAssocID="{56F78FCF-CDA2-4BA8-88BB-A08B8E05DDFB}" presName="sibTrans" presStyleCnt="0"/>
      <dgm:spPr/>
    </dgm:pt>
    <dgm:pt modelId="{BB60B960-A373-49CD-8509-A405B6BBAD1D}" type="pres">
      <dgm:prSet presAssocID="{FC3E9046-D0F5-4C12-994B-152E6892A7BB}" presName="node" presStyleLbl="node1" presStyleIdx="4" presStyleCnt="8">
        <dgm:presLayoutVars>
          <dgm:bulletEnabled val="1"/>
        </dgm:presLayoutVars>
      </dgm:prSet>
      <dgm:spPr/>
    </dgm:pt>
    <dgm:pt modelId="{D5FD284D-DC21-494E-90C2-C444ECB924BF}" type="pres">
      <dgm:prSet presAssocID="{7726C2DA-014D-47EB-9358-045CC9EFB03B}" presName="sibTrans" presStyleCnt="0"/>
      <dgm:spPr/>
    </dgm:pt>
    <dgm:pt modelId="{65F8A2A7-1A9A-44D6-AE58-D8511010DF8F}" type="pres">
      <dgm:prSet presAssocID="{0A07AC0D-F088-43D5-B026-67CC0D579859}" presName="node" presStyleLbl="node1" presStyleIdx="5" presStyleCnt="8">
        <dgm:presLayoutVars>
          <dgm:bulletEnabled val="1"/>
        </dgm:presLayoutVars>
      </dgm:prSet>
      <dgm:spPr/>
    </dgm:pt>
    <dgm:pt modelId="{28861EDD-E0E5-47B8-AD53-205D011CCC60}" type="pres">
      <dgm:prSet presAssocID="{FAFBF980-0B24-4A2B-AD3C-746E53C69BBA}" presName="sibTrans" presStyleCnt="0"/>
      <dgm:spPr/>
    </dgm:pt>
    <dgm:pt modelId="{1167A7E3-F20C-48E8-900F-6BE4FE4B5B8B}" type="pres">
      <dgm:prSet presAssocID="{1EF805E3-429F-4F4D-A1BB-CE4E0CE08A6E}" presName="node" presStyleLbl="node1" presStyleIdx="6" presStyleCnt="8">
        <dgm:presLayoutVars>
          <dgm:bulletEnabled val="1"/>
        </dgm:presLayoutVars>
      </dgm:prSet>
      <dgm:spPr/>
    </dgm:pt>
    <dgm:pt modelId="{121D9DFB-4F5D-43C1-ADF2-D152B12FB53F}" type="pres">
      <dgm:prSet presAssocID="{ED1D9649-AAED-493C-95F2-50229A93EF6A}" presName="sibTrans" presStyleCnt="0"/>
      <dgm:spPr/>
    </dgm:pt>
    <dgm:pt modelId="{56D55E60-E855-4651-9924-5DD89592B2D4}" type="pres">
      <dgm:prSet presAssocID="{16DB4B50-E599-4147-911A-EFAC0CE322D6}" presName="node" presStyleLbl="node1" presStyleIdx="7" presStyleCnt="8">
        <dgm:presLayoutVars>
          <dgm:bulletEnabled val="1"/>
        </dgm:presLayoutVars>
      </dgm:prSet>
      <dgm:spPr/>
    </dgm:pt>
  </dgm:ptLst>
  <dgm:cxnLst>
    <dgm:cxn modelId="{4328A10A-8F6A-414B-AF6F-197B6469A911}" type="presOf" srcId="{1EF805E3-429F-4F4D-A1BB-CE4E0CE08A6E}" destId="{1167A7E3-F20C-48E8-900F-6BE4FE4B5B8B}" srcOrd="0" destOrd="0" presId="urn:microsoft.com/office/officeart/2005/8/layout/default"/>
    <dgm:cxn modelId="{B1E2B624-B350-4CD3-992F-FC8A1741C003}" srcId="{2089C581-2A52-4338-AF35-ECDC79197AF1}" destId="{9D7422C4-6F6A-4EC6-8018-FF61B98F1A02}" srcOrd="3" destOrd="0" parTransId="{C64240D3-A07F-4FD1-BB49-D6D2526A19A5}" sibTransId="{56F78FCF-CDA2-4BA8-88BB-A08B8E05DDFB}"/>
    <dgm:cxn modelId="{5F022226-38EB-46A8-955C-9953D8BAD0A1}" srcId="{2089C581-2A52-4338-AF35-ECDC79197AF1}" destId="{1EF805E3-429F-4F4D-A1BB-CE4E0CE08A6E}" srcOrd="6" destOrd="0" parTransId="{66123EDE-59AB-4E53-9188-D2F7D6929357}" sibTransId="{ED1D9649-AAED-493C-95F2-50229A93EF6A}"/>
    <dgm:cxn modelId="{FC78492C-82A2-4FC8-9DA9-A735421BBB31}" type="presOf" srcId="{7955137C-F798-409B-A3A2-EF2695EB9473}" destId="{E1FBE092-3147-49AA-84F4-0519790ACDE8}" srcOrd="0" destOrd="0" presId="urn:microsoft.com/office/officeart/2005/8/layout/default"/>
    <dgm:cxn modelId="{505F902E-0924-48E4-8EEC-62DB4C0C6282}" srcId="{2089C581-2A52-4338-AF35-ECDC79197AF1}" destId="{FC3E9046-D0F5-4C12-994B-152E6892A7BB}" srcOrd="4" destOrd="0" parTransId="{14FE7235-3220-46A2-9DA0-D3B6D476170E}" sibTransId="{7726C2DA-014D-47EB-9358-045CC9EFB03B}"/>
    <dgm:cxn modelId="{F404033D-1FFE-41BC-A6EE-44CC7B6DF368}" type="presOf" srcId="{0A07AC0D-F088-43D5-B026-67CC0D579859}" destId="{65F8A2A7-1A9A-44D6-AE58-D8511010DF8F}" srcOrd="0" destOrd="0" presId="urn:microsoft.com/office/officeart/2005/8/layout/default"/>
    <dgm:cxn modelId="{CB3C3C5D-6281-4BD9-BB52-C3DFC646475F}" srcId="{2089C581-2A52-4338-AF35-ECDC79197AF1}" destId="{0A07AC0D-F088-43D5-B026-67CC0D579859}" srcOrd="5" destOrd="0" parTransId="{0F103331-051C-4EBD-815F-2A33540D1105}" sibTransId="{FAFBF980-0B24-4A2B-AD3C-746E53C69BBA}"/>
    <dgm:cxn modelId="{309A8B67-0E9A-4A14-AEFF-0635A19663FC}" srcId="{2089C581-2A52-4338-AF35-ECDC79197AF1}" destId="{3B73CCA6-149D-4FF9-96B4-EC6D3621175A}" srcOrd="2" destOrd="0" parTransId="{6BD43ABE-1065-4F6D-A804-D86D1948D48B}" sibTransId="{76A3189C-2F98-4DAE-BC41-5428F1BAA829}"/>
    <dgm:cxn modelId="{9E8FEE67-F70C-4035-B2D3-98A75DE3C3C0}" type="presOf" srcId="{16DB4B50-E599-4147-911A-EFAC0CE322D6}" destId="{56D55E60-E855-4651-9924-5DD89592B2D4}" srcOrd="0" destOrd="0" presId="urn:microsoft.com/office/officeart/2005/8/layout/default"/>
    <dgm:cxn modelId="{90795583-D1B5-47E7-9A16-44BB3CBFDD00}" type="presOf" srcId="{FC3E9046-D0F5-4C12-994B-152E6892A7BB}" destId="{BB60B960-A373-49CD-8509-A405B6BBAD1D}" srcOrd="0" destOrd="0" presId="urn:microsoft.com/office/officeart/2005/8/layout/default"/>
    <dgm:cxn modelId="{10AF9B9C-08A0-49BE-BAE2-9D4256B823BC}" type="presOf" srcId="{2089C581-2A52-4338-AF35-ECDC79197AF1}" destId="{452722B0-0B70-450F-853B-836BA0A3557D}" srcOrd="0" destOrd="0" presId="urn:microsoft.com/office/officeart/2005/8/layout/default"/>
    <dgm:cxn modelId="{047C70A2-D85B-4A08-898F-D2254E8DFA39}" srcId="{2089C581-2A52-4338-AF35-ECDC79197AF1}" destId="{16DB4B50-E599-4147-911A-EFAC0CE322D6}" srcOrd="7" destOrd="0" parTransId="{9AF54756-8A8B-48E3-B891-33629636FB12}" sibTransId="{40ED8088-BDD6-43C4-9C69-1C0022D0A537}"/>
    <dgm:cxn modelId="{0BCC96AF-F42B-4E27-9E11-9DAEC3F36218}" type="presOf" srcId="{3B73CCA6-149D-4FF9-96B4-EC6D3621175A}" destId="{1DD3BB0E-04A6-444F-9293-25AEA21A1614}" srcOrd="0" destOrd="0" presId="urn:microsoft.com/office/officeart/2005/8/layout/default"/>
    <dgm:cxn modelId="{20D9B6C9-7141-4AE5-9C0E-D2B14F668D30}" type="presOf" srcId="{C1BDE2BF-C16F-48EF-B3CA-D4C1C2D6DC87}" destId="{63A4FE07-BA8D-44AB-9CF1-A62E6D57D932}" srcOrd="0" destOrd="0" presId="urn:microsoft.com/office/officeart/2005/8/layout/default"/>
    <dgm:cxn modelId="{BD0D37D1-934D-4B91-BB36-D4FBEC551A16}" type="presOf" srcId="{9D7422C4-6F6A-4EC6-8018-FF61B98F1A02}" destId="{5FFB9011-5A88-4E70-B2DE-3D3F01407062}" srcOrd="0" destOrd="0" presId="urn:microsoft.com/office/officeart/2005/8/layout/default"/>
    <dgm:cxn modelId="{724D84E9-A0CD-4BD5-8F24-8C4CBAFB4FB1}" srcId="{2089C581-2A52-4338-AF35-ECDC79197AF1}" destId="{7955137C-F798-409B-A3A2-EF2695EB9473}" srcOrd="0" destOrd="0" parTransId="{4962023E-6C70-483D-B5A4-16B72543F5C3}" sibTransId="{E41D9B42-85EC-41D3-A033-F55A9A99BD9A}"/>
    <dgm:cxn modelId="{27261DFC-CA90-44BC-AB0A-6F875E0EAA30}" srcId="{2089C581-2A52-4338-AF35-ECDC79197AF1}" destId="{C1BDE2BF-C16F-48EF-B3CA-D4C1C2D6DC87}" srcOrd="1" destOrd="0" parTransId="{13C1DA84-2449-4C71-8217-68D53DE54AC6}" sibTransId="{EE7BF42E-01D7-4F0C-A794-9F31D0730199}"/>
    <dgm:cxn modelId="{339DF0E5-C2E3-46AF-843C-6226A2AB31A3}" type="presParOf" srcId="{452722B0-0B70-450F-853B-836BA0A3557D}" destId="{E1FBE092-3147-49AA-84F4-0519790ACDE8}" srcOrd="0" destOrd="0" presId="urn:microsoft.com/office/officeart/2005/8/layout/default"/>
    <dgm:cxn modelId="{F47EED03-CCA9-40A3-83DE-6F9C2781D69C}" type="presParOf" srcId="{452722B0-0B70-450F-853B-836BA0A3557D}" destId="{4CBC4B0B-7C34-417B-A2B8-63720AE8DE75}" srcOrd="1" destOrd="0" presId="urn:microsoft.com/office/officeart/2005/8/layout/default"/>
    <dgm:cxn modelId="{0A3377C0-0004-419E-A8F7-834B7D29B698}" type="presParOf" srcId="{452722B0-0B70-450F-853B-836BA0A3557D}" destId="{63A4FE07-BA8D-44AB-9CF1-A62E6D57D932}" srcOrd="2" destOrd="0" presId="urn:microsoft.com/office/officeart/2005/8/layout/default"/>
    <dgm:cxn modelId="{B8C319A0-A7A9-4CC2-B82C-88A8EA59CCE6}" type="presParOf" srcId="{452722B0-0B70-450F-853B-836BA0A3557D}" destId="{96A1D33B-1795-43FC-AA61-33B4CCB2E7CB}" srcOrd="3" destOrd="0" presId="urn:microsoft.com/office/officeart/2005/8/layout/default"/>
    <dgm:cxn modelId="{F130218E-6944-477D-8DC5-C4D9AB17C015}" type="presParOf" srcId="{452722B0-0B70-450F-853B-836BA0A3557D}" destId="{1DD3BB0E-04A6-444F-9293-25AEA21A1614}" srcOrd="4" destOrd="0" presId="urn:microsoft.com/office/officeart/2005/8/layout/default"/>
    <dgm:cxn modelId="{768D37DF-B75C-4BFE-972D-C1EF66A2D51C}" type="presParOf" srcId="{452722B0-0B70-450F-853B-836BA0A3557D}" destId="{0562F242-BA63-4D6A-8758-2FB385C7B4E9}" srcOrd="5" destOrd="0" presId="urn:microsoft.com/office/officeart/2005/8/layout/default"/>
    <dgm:cxn modelId="{E3EBB36B-8729-4795-ACEF-D61A71F18422}" type="presParOf" srcId="{452722B0-0B70-450F-853B-836BA0A3557D}" destId="{5FFB9011-5A88-4E70-B2DE-3D3F01407062}" srcOrd="6" destOrd="0" presId="urn:microsoft.com/office/officeart/2005/8/layout/default"/>
    <dgm:cxn modelId="{95D57F2A-9B99-4355-8427-CFF8B1EC9319}" type="presParOf" srcId="{452722B0-0B70-450F-853B-836BA0A3557D}" destId="{025DEEB4-2A51-4030-BB70-2870ED0F29BD}" srcOrd="7" destOrd="0" presId="urn:microsoft.com/office/officeart/2005/8/layout/default"/>
    <dgm:cxn modelId="{997D0AB2-C7BA-4756-B7EC-508FFC5F79BC}" type="presParOf" srcId="{452722B0-0B70-450F-853B-836BA0A3557D}" destId="{BB60B960-A373-49CD-8509-A405B6BBAD1D}" srcOrd="8" destOrd="0" presId="urn:microsoft.com/office/officeart/2005/8/layout/default"/>
    <dgm:cxn modelId="{216BD5C2-6B9A-42C0-A2DF-C075E34C50C1}" type="presParOf" srcId="{452722B0-0B70-450F-853B-836BA0A3557D}" destId="{D5FD284D-DC21-494E-90C2-C444ECB924BF}" srcOrd="9" destOrd="0" presId="urn:microsoft.com/office/officeart/2005/8/layout/default"/>
    <dgm:cxn modelId="{7DBE2BB7-6B97-4135-9E09-B6ABDD93BB41}" type="presParOf" srcId="{452722B0-0B70-450F-853B-836BA0A3557D}" destId="{65F8A2A7-1A9A-44D6-AE58-D8511010DF8F}" srcOrd="10" destOrd="0" presId="urn:microsoft.com/office/officeart/2005/8/layout/default"/>
    <dgm:cxn modelId="{D8148C5A-A5EB-4A02-A8EF-63200EC35294}" type="presParOf" srcId="{452722B0-0B70-450F-853B-836BA0A3557D}" destId="{28861EDD-E0E5-47B8-AD53-205D011CCC60}" srcOrd="11" destOrd="0" presId="urn:microsoft.com/office/officeart/2005/8/layout/default"/>
    <dgm:cxn modelId="{A30B1E66-E168-40EA-8061-D106F36C3FEF}" type="presParOf" srcId="{452722B0-0B70-450F-853B-836BA0A3557D}" destId="{1167A7E3-F20C-48E8-900F-6BE4FE4B5B8B}" srcOrd="12" destOrd="0" presId="urn:microsoft.com/office/officeart/2005/8/layout/default"/>
    <dgm:cxn modelId="{5F91932F-82C1-4BF2-8471-584442170115}" type="presParOf" srcId="{452722B0-0B70-450F-853B-836BA0A3557D}" destId="{121D9DFB-4F5D-43C1-ADF2-D152B12FB53F}" srcOrd="13" destOrd="0" presId="urn:microsoft.com/office/officeart/2005/8/layout/default"/>
    <dgm:cxn modelId="{779F3A67-16D5-48DC-BD9A-13A7F601886F}" type="presParOf" srcId="{452722B0-0B70-450F-853B-836BA0A3557D}" destId="{56D55E60-E855-4651-9924-5DD89592B2D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3D636F-7261-425E-A4E6-CD275D0D8828}"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315FE32E-0722-489F-B940-F608B53E9D07}">
      <dgm:prSet/>
      <dgm:spPr/>
      <dgm:t>
        <a:bodyPr/>
        <a:lstStyle/>
        <a:p>
          <a:r>
            <a:rPr lang="en-US"/>
            <a:t>Trainings: </a:t>
          </a:r>
        </a:p>
      </dgm:t>
    </dgm:pt>
    <dgm:pt modelId="{21C5E088-3DF4-45FD-BCCF-F2C712789248}" type="parTrans" cxnId="{096DFF75-91AD-4108-8960-EA560E6C5126}">
      <dgm:prSet/>
      <dgm:spPr/>
      <dgm:t>
        <a:bodyPr/>
        <a:lstStyle/>
        <a:p>
          <a:endParaRPr lang="en-US"/>
        </a:p>
      </dgm:t>
    </dgm:pt>
    <dgm:pt modelId="{1FA782F2-79D5-437B-A7DB-AA5593647F74}" type="sibTrans" cxnId="{096DFF75-91AD-4108-8960-EA560E6C5126}">
      <dgm:prSet/>
      <dgm:spPr/>
      <dgm:t>
        <a:bodyPr/>
        <a:lstStyle/>
        <a:p>
          <a:endParaRPr lang="en-US"/>
        </a:p>
      </dgm:t>
    </dgm:pt>
    <dgm:pt modelId="{D2191AAC-A034-4313-9A0D-6997C3DF7B8B}">
      <dgm:prSet/>
      <dgm:spPr/>
      <dgm:t>
        <a:bodyPr/>
        <a:lstStyle/>
        <a:p>
          <a:r>
            <a:rPr lang="en-US"/>
            <a:t>Average from 150 to 200 hours for each deputy annually</a:t>
          </a:r>
        </a:p>
      </dgm:t>
    </dgm:pt>
    <dgm:pt modelId="{3BDE402F-8FDF-41B7-8493-98A8E27E46D6}" type="parTrans" cxnId="{E9464006-C54D-49B2-815E-67EC461B21AC}">
      <dgm:prSet/>
      <dgm:spPr/>
      <dgm:t>
        <a:bodyPr/>
        <a:lstStyle/>
        <a:p>
          <a:endParaRPr lang="en-US"/>
        </a:p>
      </dgm:t>
    </dgm:pt>
    <dgm:pt modelId="{FE879868-EDC2-45C2-A2ED-9E708B331188}" type="sibTrans" cxnId="{E9464006-C54D-49B2-815E-67EC461B21AC}">
      <dgm:prSet/>
      <dgm:spPr/>
      <dgm:t>
        <a:bodyPr/>
        <a:lstStyle/>
        <a:p>
          <a:endParaRPr lang="en-US"/>
        </a:p>
      </dgm:t>
    </dgm:pt>
    <dgm:pt modelId="{E5CFD4D2-1B76-4DB6-B08C-97CBF3004F83}">
      <dgm:prSet/>
      <dgm:spPr/>
      <dgm:t>
        <a:bodyPr/>
        <a:lstStyle/>
        <a:p>
          <a:r>
            <a:rPr lang="en-US"/>
            <a:t>Paid leave:</a:t>
          </a:r>
        </a:p>
      </dgm:t>
    </dgm:pt>
    <dgm:pt modelId="{52403017-F1B6-40F0-B4A4-07A751D07772}" type="parTrans" cxnId="{C37E7926-5708-4BC0-A7C3-4F9758337656}">
      <dgm:prSet/>
      <dgm:spPr/>
      <dgm:t>
        <a:bodyPr/>
        <a:lstStyle/>
        <a:p>
          <a:endParaRPr lang="en-US"/>
        </a:p>
      </dgm:t>
    </dgm:pt>
    <dgm:pt modelId="{39AF775B-9396-46F8-B680-4E7E0870A6A4}" type="sibTrans" cxnId="{C37E7926-5708-4BC0-A7C3-4F9758337656}">
      <dgm:prSet/>
      <dgm:spPr/>
      <dgm:t>
        <a:bodyPr/>
        <a:lstStyle/>
        <a:p>
          <a:endParaRPr lang="en-US"/>
        </a:p>
      </dgm:t>
    </dgm:pt>
    <dgm:pt modelId="{D73017D0-FB5D-47ED-80EE-3C84B8497533}">
      <dgm:prSet/>
      <dgm:spPr/>
      <dgm:t>
        <a:bodyPr/>
        <a:lstStyle/>
        <a:p>
          <a:r>
            <a:rPr lang="en-US"/>
            <a:t>Holiday leave of 112 hours annually </a:t>
          </a:r>
        </a:p>
      </dgm:t>
    </dgm:pt>
    <dgm:pt modelId="{93C190C6-CFFE-4BF2-9FA7-656F792B54D6}" type="parTrans" cxnId="{7417D95E-B7FF-4F1D-9B22-2E3CA95CADB3}">
      <dgm:prSet/>
      <dgm:spPr/>
      <dgm:t>
        <a:bodyPr/>
        <a:lstStyle/>
        <a:p>
          <a:endParaRPr lang="en-US"/>
        </a:p>
      </dgm:t>
    </dgm:pt>
    <dgm:pt modelId="{554A0B0D-E785-419B-B1F7-AAFA38BE2BF8}" type="sibTrans" cxnId="{7417D95E-B7FF-4F1D-9B22-2E3CA95CADB3}">
      <dgm:prSet/>
      <dgm:spPr/>
      <dgm:t>
        <a:bodyPr/>
        <a:lstStyle/>
        <a:p>
          <a:endParaRPr lang="en-US"/>
        </a:p>
      </dgm:t>
    </dgm:pt>
    <dgm:pt modelId="{104B021F-5B3E-488E-BC98-1C0CF816F761}">
      <dgm:prSet/>
      <dgm:spPr/>
      <dgm:t>
        <a:bodyPr/>
        <a:lstStyle/>
        <a:p>
          <a:r>
            <a:rPr lang="en-US"/>
            <a:t>Vacation leave, 2-4 weeks annually  </a:t>
          </a:r>
        </a:p>
      </dgm:t>
    </dgm:pt>
    <dgm:pt modelId="{98F0602E-3C77-44E5-9E8A-793FFDF0CAEC}" type="parTrans" cxnId="{98298918-ACFD-4AD4-929F-2C2260EE0FCF}">
      <dgm:prSet/>
      <dgm:spPr/>
      <dgm:t>
        <a:bodyPr/>
        <a:lstStyle/>
        <a:p>
          <a:endParaRPr lang="en-US"/>
        </a:p>
      </dgm:t>
    </dgm:pt>
    <dgm:pt modelId="{B7655788-EC70-4D13-97EA-6E2837EC3F5E}" type="sibTrans" cxnId="{98298918-ACFD-4AD4-929F-2C2260EE0FCF}">
      <dgm:prSet/>
      <dgm:spPr/>
      <dgm:t>
        <a:bodyPr/>
        <a:lstStyle/>
        <a:p>
          <a:endParaRPr lang="en-US"/>
        </a:p>
      </dgm:t>
    </dgm:pt>
    <dgm:pt modelId="{1668F440-60B4-4530-B92E-EE17DCDDAF23}">
      <dgm:prSet/>
      <dgm:spPr/>
      <dgm:t>
        <a:bodyPr/>
        <a:lstStyle/>
        <a:p>
          <a:r>
            <a:rPr lang="en-US"/>
            <a:t>Sick leave of 2.5 weeks annually </a:t>
          </a:r>
        </a:p>
      </dgm:t>
    </dgm:pt>
    <dgm:pt modelId="{EE305219-AA90-4D64-9BCA-22B59853F1A5}" type="parTrans" cxnId="{CBAF224B-3A12-458D-948A-C95819901DDE}">
      <dgm:prSet/>
      <dgm:spPr/>
      <dgm:t>
        <a:bodyPr/>
        <a:lstStyle/>
        <a:p>
          <a:endParaRPr lang="en-US"/>
        </a:p>
      </dgm:t>
    </dgm:pt>
    <dgm:pt modelId="{F21A20C2-B499-4F72-8A54-0F484BAE2A09}" type="sibTrans" cxnId="{CBAF224B-3A12-458D-948A-C95819901DDE}">
      <dgm:prSet/>
      <dgm:spPr/>
      <dgm:t>
        <a:bodyPr/>
        <a:lstStyle/>
        <a:p>
          <a:endParaRPr lang="en-US"/>
        </a:p>
      </dgm:t>
    </dgm:pt>
    <dgm:pt modelId="{EB20FEC5-F6EF-4524-BB14-AC2C2EDEC9D0}">
      <dgm:prSet/>
      <dgm:spPr/>
      <dgm:t>
        <a:bodyPr/>
        <a:lstStyle/>
        <a:p>
          <a:r>
            <a:rPr lang="en-US"/>
            <a:t>Compensatory up to 4 weeks annually </a:t>
          </a:r>
        </a:p>
      </dgm:t>
    </dgm:pt>
    <dgm:pt modelId="{9C457E9F-0F0F-442E-A3C7-B7D870724979}" type="parTrans" cxnId="{6C63E681-3FFD-417E-AC1F-D8EF14C9FD37}">
      <dgm:prSet/>
      <dgm:spPr/>
      <dgm:t>
        <a:bodyPr/>
        <a:lstStyle/>
        <a:p>
          <a:endParaRPr lang="en-US"/>
        </a:p>
      </dgm:t>
    </dgm:pt>
    <dgm:pt modelId="{930003B6-3790-4EE5-A14A-80A284DFCC37}" type="sibTrans" cxnId="{6C63E681-3FFD-417E-AC1F-D8EF14C9FD37}">
      <dgm:prSet/>
      <dgm:spPr/>
      <dgm:t>
        <a:bodyPr/>
        <a:lstStyle/>
        <a:p>
          <a:endParaRPr lang="en-US"/>
        </a:p>
      </dgm:t>
    </dgm:pt>
    <dgm:pt modelId="{9755E968-3270-43ED-9AC1-DDD1B2575641}">
      <dgm:prSet/>
      <dgm:spPr/>
      <dgm:t>
        <a:bodyPr/>
        <a:lstStyle/>
        <a:p>
          <a:r>
            <a:rPr lang="en-US"/>
            <a:t>FMLA leave</a:t>
          </a:r>
        </a:p>
      </dgm:t>
    </dgm:pt>
    <dgm:pt modelId="{E146A3E6-D4DC-424B-808E-CDE0B634D7AD}" type="parTrans" cxnId="{C0617075-15EE-4024-A613-83BCAA03CED5}">
      <dgm:prSet/>
      <dgm:spPr/>
      <dgm:t>
        <a:bodyPr/>
        <a:lstStyle/>
        <a:p>
          <a:endParaRPr lang="en-US"/>
        </a:p>
      </dgm:t>
    </dgm:pt>
    <dgm:pt modelId="{74DD2066-AE8E-46AF-A279-8823922C7925}" type="sibTrans" cxnId="{C0617075-15EE-4024-A613-83BCAA03CED5}">
      <dgm:prSet/>
      <dgm:spPr/>
      <dgm:t>
        <a:bodyPr/>
        <a:lstStyle/>
        <a:p>
          <a:endParaRPr lang="en-US"/>
        </a:p>
      </dgm:t>
    </dgm:pt>
    <dgm:pt modelId="{CE121127-D0A3-436E-96DD-1C8D46484FD8}">
      <dgm:prSet/>
      <dgm:spPr/>
      <dgm:t>
        <a:bodyPr/>
        <a:lstStyle/>
        <a:p>
          <a:r>
            <a:rPr lang="en-US"/>
            <a:t>Up to 480 hours and/or long-term leave of absence (Care for family/Maternity) </a:t>
          </a:r>
        </a:p>
      </dgm:t>
    </dgm:pt>
    <dgm:pt modelId="{AD70F843-F585-4E6D-86FC-7E1EB2EDD6A6}" type="parTrans" cxnId="{A54E2C89-7235-4B94-AD38-84B27D648352}">
      <dgm:prSet/>
      <dgm:spPr/>
      <dgm:t>
        <a:bodyPr/>
        <a:lstStyle/>
        <a:p>
          <a:endParaRPr lang="en-US"/>
        </a:p>
      </dgm:t>
    </dgm:pt>
    <dgm:pt modelId="{91381E3E-1C0E-4FE9-BFDE-3C36D90C6B77}" type="sibTrans" cxnId="{A54E2C89-7235-4B94-AD38-84B27D648352}">
      <dgm:prSet/>
      <dgm:spPr/>
      <dgm:t>
        <a:bodyPr/>
        <a:lstStyle/>
        <a:p>
          <a:endParaRPr lang="en-US"/>
        </a:p>
      </dgm:t>
    </dgm:pt>
    <dgm:pt modelId="{4E110C54-9FB0-4591-AC95-1887CAE8A7DF}">
      <dgm:prSet/>
      <dgm:spPr/>
      <dgm:t>
        <a:bodyPr/>
        <a:lstStyle/>
        <a:p>
          <a:r>
            <a:rPr lang="en-US"/>
            <a:t>Military leave:</a:t>
          </a:r>
        </a:p>
      </dgm:t>
    </dgm:pt>
    <dgm:pt modelId="{E2665AD3-A3C6-465F-A09E-37CFA9D9852C}" type="parTrans" cxnId="{975D6CC4-C9BB-4F2D-A012-EC7BFF3C1A2A}">
      <dgm:prSet/>
      <dgm:spPr/>
      <dgm:t>
        <a:bodyPr/>
        <a:lstStyle/>
        <a:p>
          <a:endParaRPr lang="en-US"/>
        </a:p>
      </dgm:t>
    </dgm:pt>
    <dgm:pt modelId="{9CA87B46-3887-4217-8AE7-8160A4230BA0}" type="sibTrans" cxnId="{975D6CC4-C9BB-4F2D-A012-EC7BFF3C1A2A}">
      <dgm:prSet/>
      <dgm:spPr/>
      <dgm:t>
        <a:bodyPr/>
        <a:lstStyle/>
        <a:p>
          <a:endParaRPr lang="en-US"/>
        </a:p>
      </dgm:t>
    </dgm:pt>
    <dgm:pt modelId="{5A762849-39E4-43E5-9AB3-421EDD01C710}">
      <dgm:prSet/>
      <dgm:spPr/>
      <dgm:t>
        <a:bodyPr/>
        <a:lstStyle/>
        <a:p>
          <a:r>
            <a:rPr lang="en-US"/>
            <a:t>30 days per year</a:t>
          </a:r>
        </a:p>
      </dgm:t>
    </dgm:pt>
    <dgm:pt modelId="{55C4BE98-A1D1-4AC0-ABC8-6E32FD1A4A27}" type="parTrans" cxnId="{7E2692DB-D056-4F24-BD54-BBD920F86EE6}">
      <dgm:prSet/>
      <dgm:spPr/>
      <dgm:t>
        <a:bodyPr/>
        <a:lstStyle/>
        <a:p>
          <a:endParaRPr lang="en-US"/>
        </a:p>
      </dgm:t>
    </dgm:pt>
    <dgm:pt modelId="{26544E64-980C-4775-83A7-90DB1E9D27A1}" type="sibTrans" cxnId="{7E2692DB-D056-4F24-BD54-BBD920F86EE6}">
      <dgm:prSet/>
      <dgm:spPr/>
      <dgm:t>
        <a:bodyPr/>
        <a:lstStyle/>
        <a:p>
          <a:endParaRPr lang="en-US"/>
        </a:p>
      </dgm:t>
    </dgm:pt>
    <dgm:pt modelId="{8DF3CBFD-ADCB-4DE6-B4F8-7FB5A9051040}" type="pres">
      <dgm:prSet presAssocID="{303D636F-7261-425E-A4E6-CD275D0D8828}" presName="Name0" presStyleCnt="0">
        <dgm:presLayoutVars>
          <dgm:dir/>
          <dgm:animLvl val="lvl"/>
          <dgm:resizeHandles val="exact"/>
        </dgm:presLayoutVars>
      </dgm:prSet>
      <dgm:spPr/>
    </dgm:pt>
    <dgm:pt modelId="{43B83458-895D-4ADD-9AE0-D15EC3AB9A9C}" type="pres">
      <dgm:prSet presAssocID="{315FE32E-0722-489F-B940-F608B53E9D07}" presName="linNode" presStyleCnt="0"/>
      <dgm:spPr/>
    </dgm:pt>
    <dgm:pt modelId="{4BA4675D-4CBB-4910-931A-AAB1453F8490}" type="pres">
      <dgm:prSet presAssocID="{315FE32E-0722-489F-B940-F608B53E9D07}" presName="parentText" presStyleLbl="node1" presStyleIdx="0" presStyleCnt="4">
        <dgm:presLayoutVars>
          <dgm:chMax val="1"/>
          <dgm:bulletEnabled val="1"/>
        </dgm:presLayoutVars>
      </dgm:prSet>
      <dgm:spPr/>
    </dgm:pt>
    <dgm:pt modelId="{18A7877E-86E1-4F9B-AA8D-DC32E5D131F0}" type="pres">
      <dgm:prSet presAssocID="{315FE32E-0722-489F-B940-F608B53E9D07}" presName="descendantText" presStyleLbl="alignAccFollowNode1" presStyleIdx="0" presStyleCnt="4">
        <dgm:presLayoutVars>
          <dgm:bulletEnabled val="1"/>
        </dgm:presLayoutVars>
      </dgm:prSet>
      <dgm:spPr/>
    </dgm:pt>
    <dgm:pt modelId="{21D26D3D-612C-4860-8B48-AD45C2C81A1B}" type="pres">
      <dgm:prSet presAssocID="{1FA782F2-79D5-437B-A7DB-AA5593647F74}" presName="sp" presStyleCnt="0"/>
      <dgm:spPr/>
    </dgm:pt>
    <dgm:pt modelId="{DF00BAD1-C69E-4BB3-89BF-90AEEA1DD8FA}" type="pres">
      <dgm:prSet presAssocID="{E5CFD4D2-1B76-4DB6-B08C-97CBF3004F83}" presName="linNode" presStyleCnt="0"/>
      <dgm:spPr/>
    </dgm:pt>
    <dgm:pt modelId="{36569E85-1972-418B-BAAE-37EDC4ACC724}" type="pres">
      <dgm:prSet presAssocID="{E5CFD4D2-1B76-4DB6-B08C-97CBF3004F83}" presName="parentText" presStyleLbl="node1" presStyleIdx="1" presStyleCnt="4">
        <dgm:presLayoutVars>
          <dgm:chMax val="1"/>
          <dgm:bulletEnabled val="1"/>
        </dgm:presLayoutVars>
      </dgm:prSet>
      <dgm:spPr/>
    </dgm:pt>
    <dgm:pt modelId="{10F6EC89-AD0A-4A22-B2FF-6933CC707CB1}" type="pres">
      <dgm:prSet presAssocID="{E5CFD4D2-1B76-4DB6-B08C-97CBF3004F83}" presName="descendantText" presStyleLbl="alignAccFollowNode1" presStyleIdx="1" presStyleCnt="4">
        <dgm:presLayoutVars>
          <dgm:bulletEnabled val="1"/>
        </dgm:presLayoutVars>
      </dgm:prSet>
      <dgm:spPr/>
    </dgm:pt>
    <dgm:pt modelId="{B8769022-71E6-4A59-91F0-D31D14EBB065}" type="pres">
      <dgm:prSet presAssocID="{39AF775B-9396-46F8-B680-4E7E0870A6A4}" presName="sp" presStyleCnt="0"/>
      <dgm:spPr/>
    </dgm:pt>
    <dgm:pt modelId="{7692BEC1-25F9-405E-8CA9-AD835B23660A}" type="pres">
      <dgm:prSet presAssocID="{9755E968-3270-43ED-9AC1-DDD1B2575641}" presName="linNode" presStyleCnt="0"/>
      <dgm:spPr/>
    </dgm:pt>
    <dgm:pt modelId="{40AC522C-F213-429B-A500-33E874DF2F10}" type="pres">
      <dgm:prSet presAssocID="{9755E968-3270-43ED-9AC1-DDD1B2575641}" presName="parentText" presStyleLbl="node1" presStyleIdx="2" presStyleCnt="4">
        <dgm:presLayoutVars>
          <dgm:chMax val="1"/>
          <dgm:bulletEnabled val="1"/>
        </dgm:presLayoutVars>
      </dgm:prSet>
      <dgm:spPr/>
    </dgm:pt>
    <dgm:pt modelId="{A0BCED9C-480E-443C-B5F3-A27DFECF55C4}" type="pres">
      <dgm:prSet presAssocID="{9755E968-3270-43ED-9AC1-DDD1B2575641}" presName="descendantText" presStyleLbl="alignAccFollowNode1" presStyleIdx="2" presStyleCnt="4">
        <dgm:presLayoutVars>
          <dgm:bulletEnabled val="1"/>
        </dgm:presLayoutVars>
      </dgm:prSet>
      <dgm:spPr/>
    </dgm:pt>
    <dgm:pt modelId="{16E6F8CD-36CA-4C92-8694-6535D6D99DD1}" type="pres">
      <dgm:prSet presAssocID="{74DD2066-AE8E-46AF-A279-8823922C7925}" presName="sp" presStyleCnt="0"/>
      <dgm:spPr/>
    </dgm:pt>
    <dgm:pt modelId="{D86D8ACA-9545-422A-80B2-3BA81CE27C99}" type="pres">
      <dgm:prSet presAssocID="{4E110C54-9FB0-4591-AC95-1887CAE8A7DF}" presName="linNode" presStyleCnt="0"/>
      <dgm:spPr/>
    </dgm:pt>
    <dgm:pt modelId="{F1311C2A-6152-4477-BB1E-EBA7F27C7E9C}" type="pres">
      <dgm:prSet presAssocID="{4E110C54-9FB0-4591-AC95-1887CAE8A7DF}" presName="parentText" presStyleLbl="node1" presStyleIdx="3" presStyleCnt="4">
        <dgm:presLayoutVars>
          <dgm:chMax val="1"/>
          <dgm:bulletEnabled val="1"/>
        </dgm:presLayoutVars>
      </dgm:prSet>
      <dgm:spPr/>
    </dgm:pt>
    <dgm:pt modelId="{D53F8C54-4375-4ED5-A1AC-67DF18CBF8A3}" type="pres">
      <dgm:prSet presAssocID="{4E110C54-9FB0-4591-AC95-1887CAE8A7DF}" presName="descendantText" presStyleLbl="alignAccFollowNode1" presStyleIdx="3" presStyleCnt="4">
        <dgm:presLayoutVars>
          <dgm:bulletEnabled val="1"/>
        </dgm:presLayoutVars>
      </dgm:prSet>
      <dgm:spPr/>
    </dgm:pt>
  </dgm:ptLst>
  <dgm:cxnLst>
    <dgm:cxn modelId="{330DB301-24FC-4FD1-A83C-7609F447000B}" type="presOf" srcId="{5A762849-39E4-43E5-9AB3-421EDD01C710}" destId="{D53F8C54-4375-4ED5-A1AC-67DF18CBF8A3}" srcOrd="0" destOrd="0" presId="urn:microsoft.com/office/officeart/2005/8/layout/vList5"/>
    <dgm:cxn modelId="{E9464006-C54D-49B2-815E-67EC461B21AC}" srcId="{315FE32E-0722-489F-B940-F608B53E9D07}" destId="{D2191AAC-A034-4313-9A0D-6997C3DF7B8B}" srcOrd="0" destOrd="0" parTransId="{3BDE402F-8FDF-41B7-8493-98A8E27E46D6}" sibTransId="{FE879868-EDC2-45C2-A2ED-9E708B331188}"/>
    <dgm:cxn modelId="{98298918-ACFD-4AD4-929F-2C2260EE0FCF}" srcId="{E5CFD4D2-1B76-4DB6-B08C-97CBF3004F83}" destId="{104B021F-5B3E-488E-BC98-1C0CF816F761}" srcOrd="1" destOrd="0" parTransId="{98F0602E-3C77-44E5-9E8A-793FFDF0CAEC}" sibTransId="{B7655788-EC70-4D13-97EA-6E2837EC3F5E}"/>
    <dgm:cxn modelId="{8A4B2722-1B89-48D8-BF38-B35C594CFF73}" type="presOf" srcId="{303D636F-7261-425E-A4E6-CD275D0D8828}" destId="{8DF3CBFD-ADCB-4DE6-B4F8-7FB5A9051040}" srcOrd="0" destOrd="0" presId="urn:microsoft.com/office/officeart/2005/8/layout/vList5"/>
    <dgm:cxn modelId="{C37E7926-5708-4BC0-A7C3-4F9758337656}" srcId="{303D636F-7261-425E-A4E6-CD275D0D8828}" destId="{E5CFD4D2-1B76-4DB6-B08C-97CBF3004F83}" srcOrd="1" destOrd="0" parTransId="{52403017-F1B6-40F0-B4A4-07A751D07772}" sibTransId="{39AF775B-9396-46F8-B680-4E7E0870A6A4}"/>
    <dgm:cxn modelId="{90356538-C14F-4312-8B34-BE26398C85E2}" type="presOf" srcId="{315FE32E-0722-489F-B940-F608B53E9D07}" destId="{4BA4675D-4CBB-4910-931A-AAB1453F8490}" srcOrd="0" destOrd="0" presId="urn:microsoft.com/office/officeart/2005/8/layout/vList5"/>
    <dgm:cxn modelId="{7417D95E-B7FF-4F1D-9B22-2E3CA95CADB3}" srcId="{E5CFD4D2-1B76-4DB6-B08C-97CBF3004F83}" destId="{D73017D0-FB5D-47ED-80EE-3C84B8497533}" srcOrd="0" destOrd="0" parTransId="{93C190C6-CFFE-4BF2-9FA7-656F792B54D6}" sibTransId="{554A0B0D-E785-419B-B1F7-AAFA38BE2BF8}"/>
    <dgm:cxn modelId="{88B90A62-BBD5-4413-B843-E0B087550CB6}" type="presOf" srcId="{EB20FEC5-F6EF-4524-BB14-AC2C2EDEC9D0}" destId="{10F6EC89-AD0A-4A22-B2FF-6933CC707CB1}" srcOrd="0" destOrd="3" presId="urn:microsoft.com/office/officeart/2005/8/layout/vList5"/>
    <dgm:cxn modelId="{CBAF224B-3A12-458D-948A-C95819901DDE}" srcId="{E5CFD4D2-1B76-4DB6-B08C-97CBF3004F83}" destId="{1668F440-60B4-4530-B92E-EE17DCDDAF23}" srcOrd="2" destOrd="0" parTransId="{EE305219-AA90-4D64-9BCA-22B59853F1A5}" sibTransId="{F21A20C2-B499-4F72-8A54-0F484BAE2A09}"/>
    <dgm:cxn modelId="{BB990E4E-A1BE-4950-974C-B359C143C919}" type="presOf" srcId="{E5CFD4D2-1B76-4DB6-B08C-97CBF3004F83}" destId="{36569E85-1972-418B-BAAE-37EDC4ACC724}" srcOrd="0" destOrd="0" presId="urn:microsoft.com/office/officeart/2005/8/layout/vList5"/>
    <dgm:cxn modelId="{2FDC9E74-893B-48B1-AD6A-F5939445A27B}" type="presOf" srcId="{4E110C54-9FB0-4591-AC95-1887CAE8A7DF}" destId="{F1311C2A-6152-4477-BB1E-EBA7F27C7E9C}" srcOrd="0" destOrd="0" presId="urn:microsoft.com/office/officeart/2005/8/layout/vList5"/>
    <dgm:cxn modelId="{C0617075-15EE-4024-A613-83BCAA03CED5}" srcId="{303D636F-7261-425E-A4E6-CD275D0D8828}" destId="{9755E968-3270-43ED-9AC1-DDD1B2575641}" srcOrd="2" destOrd="0" parTransId="{E146A3E6-D4DC-424B-808E-CDE0B634D7AD}" sibTransId="{74DD2066-AE8E-46AF-A279-8823922C7925}"/>
    <dgm:cxn modelId="{096DFF75-91AD-4108-8960-EA560E6C5126}" srcId="{303D636F-7261-425E-A4E6-CD275D0D8828}" destId="{315FE32E-0722-489F-B940-F608B53E9D07}" srcOrd="0" destOrd="0" parTransId="{21C5E088-3DF4-45FD-BCCF-F2C712789248}" sibTransId="{1FA782F2-79D5-437B-A7DB-AA5593647F74}"/>
    <dgm:cxn modelId="{6C63E681-3FFD-417E-AC1F-D8EF14C9FD37}" srcId="{E5CFD4D2-1B76-4DB6-B08C-97CBF3004F83}" destId="{EB20FEC5-F6EF-4524-BB14-AC2C2EDEC9D0}" srcOrd="3" destOrd="0" parTransId="{9C457E9F-0F0F-442E-A3C7-B7D870724979}" sibTransId="{930003B6-3790-4EE5-A14A-80A284DFCC37}"/>
    <dgm:cxn modelId="{A54E2C89-7235-4B94-AD38-84B27D648352}" srcId="{9755E968-3270-43ED-9AC1-DDD1B2575641}" destId="{CE121127-D0A3-436E-96DD-1C8D46484FD8}" srcOrd="0" destOrd="0" parTransId="{AD70F843-F585-4E6D-86FC-7E1EB2EDD6A6}" sibTransId="{91381E3E-1C0E-4FE9-BFDE-3C36D90C6B77}"/>
    <dgm:cxn modelId="{A738B189-2684-4892-B3FC-13C0A1554A1A}" type="presOf" srcId="{1668F440-60B4-4530-B92E-EE17DCDDAF23}" destId="{10F6EC89-AD0A-4A22-B2FF-6933CC707CB1}" srcOrd="0" destOrd="2" presId="urn:microsoft.com/office/officeart/2005/8/layout/vList5"/>
    <dgm:cxn modelId="{1A4B25A1-661F-4803-B519-6D55FE06BFAD}" type="presOf" srcId="{D2191AAC-A034-4313-9A0D-6997C3DF7B8B}" destId="{18A7877E-86E1-4F9B-AA8D-DC32E5D131F0}" srcOrd="0" destOrd="0" presId="urn:microsoft.com/office/officeart/2005/8/layout/vList5"/>
    <dgm:cxn modelId="{4BDC4BA1-823D-4C1B-A73F-A4B0EE5DE01B}" type="presOf" srcId="{9755E968-3270-43ED-9AC1-DDD1B2575641}" destId="{40AC522C-F213-429B-A500-33E874DF2F10}" srcOrd="0" destOrd="0" presId="urn:microsoft.com/office/officeart/2005/8/layout/vList5"/>
    <dgm:cxn modelId="{9E5837B1-B4AD-4DF8-BFEC-1D52815745E8}" type="presOf" srcId="{D73017D0-FB5D-47ED-80EE-3C84B8497533}" destId="{10F6EC89-AD0A-4A22-B2FF-6933CC707CB1}" srcOrd="0" destOrd="0" presId="urn:microsoft.com/office/officeart/2005/8/layout/vList5"/>
    <dgm:cxn modelId="{8171BFB6-15CD-4CF6-9344-7F0095ED6E22}" type="presOf" srcId="{CE121127-D0A3-436E-96DD-1C8D46484FD8}" destId="{A0BCED9C-480E-443C-B5F3-A27DFECF55C4}" srcOrd="0" destOrd="0" presId="urn:microsoft.com/office/officeart/2005/8/layout/vList5"/>
    <dgm:cxn modelId="{003276C0-3473-4A2D-B8AA-6EC1865F77A3}" type="presOf" srcId="{104B021F-5B3E-488E-BC98-1C0CF816F761}" destId="{10F6EC89-AD0A-4A22-B2FF-6933CC707CB1}" srcOrd="0" destOrd="1" presId="urn:microsoft.com/office/officeart/2005/8/layout/vList5"/>
    <dgm:cxn modelId="{975D6CC4-C9BB-4F2D-A012-EC7BFF3C1A2A}" srcId="{303D636F-7261-425E-A4E6-CD275D0D8828}" destId="{4E110C54-9FB0-4591-AC95-1887CAE8A7DF}" srcOrd="3" destOrd="0" parTransId="{E2665AD3-A3C6-465F-A09E-37CFA9D9852C}" sibTransId="{9CA87B46-3887-4217-8AE7-8160A4230BA0}"/>
    <dgm:cxn modelId="{7E2692DB-D056-4F24-BD54-BBD920F86EE6}" srcId="{4E110C54-9FB0-4591-AC95-1887CAE8A7DF}" destId="{5A762849-39E4-43E5-9AB3-421EDD01C710}" srcOrd="0" destOrd="0" parTransId="{55C4BE98-A1D1-4AC0-ABC8-6E32FD1A4A27}" sibTransId="{26544E64-980C-4775-83A7-90DB1E9D27A1}"/>
    <dgm:cxn modelId="{C251AFBB-0D5F-4A22-8CD2-CAE27F239E68}" type="presParOf" srcId="{8DF3CBFD-ADCB-4DE6-B4F8-7FB5A9051040}" destId="{43B83458-895D-4ADD-9AE0-D15EC3AB9A9C}" srcOrd="0" destOrd="0" presId="urn:microsoft.com/office/officeart/2005/8/layout/vList5"/>
    <dgm:cxn modelId="{0976FD19-79C3-4993-91B8-ED9237A75DAC}" type="presParOf" srcId="{43B83458-895D-4ADD-9AE0-D15EC3AB9A9C}" destId="{4BA4675D-4CBB-4910-931A-AAB1453F8490}" srcOrd="0" destOrd="0" presId="urn:microsoft.com/office/officeart/2005/8/layout/vList5"/>
    <dgm:cxn modelId="{76ACCF08-A2DA-44D7-BE02-3ED674A01C1B}" type="presParOf" srcId="{43B83458-895D-4ADD-9AE0-D15EC3AB9A9C}" destId="{18A7877E-86E1-4F9B-AA8D-DC32E5D131F0}" srcOrd="1" destOrd="0" presId="urn:microsoft.com/office/officeart/2005/8/layout/vList5"/>
    <dgm:cxn modelId="{FEC2702D-2B12-47AD-A342-B9778CA93CEE}" type="presParOf" srcId="{8DF3CBFD-ADCB-4DE6-B4F8-7FB5A9051040}" destId="{21D26D3D-612C-4860-8B48-AD45C2C81A1B}" srcOrd="1" destOrd="0" presId="urn:microsoft.com/office/officeart/2005/8/layout/vList5"/>
    <dgm:cxn modelId="{C5CC24AF-09D0-48E5-8F2C-3EAFB9282476}" type="presParOf" srcId="{8DF3CBFD-ADCB-4DE6-B4F8-7FB5A9051040}" destId="{DF00BAD1-C69E-4BB3-89BF-90AEEA1DD8FA}" srcOrd="2" destOrd="0" presId="urn:microsoft.com/office/officeart/2005/8/layout/vList5"/>
    <dgm:cxn modelId="{DB4E542A-3B6C-4898-BC93-0199C1A0648E}" type="presParOf" srcId="{DF00BAD1-C69E-4BB3-89BF-90AEEA1DD8FA}" destId="{36569E85-1972-418B-BAAE-37EDC4ACC724}" srcOrd="0" destOrd="0" presId="urn:microsoft.com/office/officeart/2005/8/layout/vList5"/>
    <dgm:cxn modelId="{3E8D8B71-D695-4367-A614-536AB154E1B1}" type="presParOf" srcId="{DF00BAD1-C69E-4BB3-89BF-90AEEA1DD8FA}" destId="{10F6EC89-AD0A-4A22-B2FF-6933CC707CB1}" srcOrd="1" destOrd="0" presId="urn:microsoft.com/office/officeart/2005/8/layout/vList5"/>
    <dgm:cxn modelId="{D3BAA93C-121F-4799-9E05-7CE0151DD4BA}" type="presParOf" srcId="{8DF3CBFD-ADCB-4DE6-B4F8-7FB5A9051040}" destId="{B8769022-71E6-4A59-91F0-D31D14EBB065}" srcOrd="3" destOrd="0" presId="urn:microsoft.com/office/officeart/2005/8/layout/vList5"/>
    <dgm:cxn modelId="{ADC14260-CACE-470A-B269-47E04A33F37F}" type="presParOf" srcId="{8DF3CBFD-ADCB-4DE6-B4F8-7FB5A9051040}" destId="{7692BEC1-25F9-405E-8CA9-AD835B23660A}" srcOrd="4" destOrd="0" presId="urn:microsoft.com/office/officeart/2005/8/layout/vList5"/>
    <dgm:cxn modelId="{8E14C43B-CF35-427C-AB77-B664D9D1D38A}" type="presParOf" srcId="{7692BEC1-25F9-405E-8CA9-AD835B23660A}" destId="{40AC522C-F213-429B-A500-33E874DF2F10}" srcOrd="0" destOrd="0" presId="urn:microsoft.com/office/officeart/2005/8/layout/vList5"/>
    <dgm:cxn modelId="{D8D70DE8-8787-4AC9-A25B-D8BFB7F75699}" type="presParOf" srcId="{7692BEC1-25F9-405E-8CA9-AD835B23660A}" destId="{A0BCED9C-480E-443C-B5F3-A27DFECF55C4}" srcOrd="1" destOrd="0" presId="urn:microsoft.com/office/officeart/2005/8/layout/vList5"/>
    <dgm:cxn modelId="{331F9A05-C92F-4D4D-B388-B6592E432F56}" type="presParOf" srcId="{8DF3CBFD-ADCB-4DE6-B4F8-7FB5A9051040}" destId="{16E6F8CD-36CA-4C92-8694-6535D6D99DD1}" srcOrd="5" destOrd="0" presId="urn:microsoft.com/office/officeart/2005/8/layout/vList5"/>
    <dgm:cxn modelId="{2BF392B8-784D-4FF3-B690-A7A482909D95}" type="presParOf" srcId="{8DF3CBFD-ADCB-4DE6-B4F8-7FB5A9051040}" destId="{D86D8ACA-9545-422A-80B2-3BA81CE27C99}" srcOrd="6" destOrd="0" presId="urn:microsoft.com/office/officeart/2005/8/layout/vList5"/>
    <dgm:cxn modelId="{4886DF71-2528-4DC6-BDE5-26B2A55447E6}" type="presParOf" srcId="{D86D8ACA-9545-422A-80B2-3BA81CE27C99}" destId="{F1311C2A-6152-4477-BB1E-EBA7F27C7E9C}" srcOrd="0" destOrd="0" presId="urn:microsoft.com/office/officeart/2005/8/layout/vList5"/>
    <dgm:cxn modelId="{617B7552-9D90-45D1-BE58-37E364D50BD3}" type="presParOf" srcId="{D86D8ACA-9545-422A-80B2-3BA81CE27C99}" destId="{D53F8C54-4375-4ED5-A1AC-67DF18CBF8A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6855CD-B088-4492-A4A5-19F744E5C40E}" type="doc">
      <dgm:prSet loTypeId="urn:microsoft.com/office/officeart/2018/2/layout/IconVerticalSolidList" loCatId="icon" qsTypeId="urn:microsoft.com/office/officeart/2005/8/quickstyle/simple1" qsCatId="simple" csTypeId="urn:microsoft.com/office/officeart/2018/5/colors/Iconchunking_neutralicontext_accent6_2" csCatId="accent6" phldr="1"/>
      <dgm:spPr/>
      <dgm:t>
        <a:bodyPr/>
        <a:lstStyle/>
        <a:p>
          <a:endParaRPr lang="en-US"/>
        </a:p>
      </dgm:t>
    </dgm:pt>
    <dgm:pt modelId="{2301C3CA-F534-499A-944C-74B947AD05A2}">
      <dgm:prSet/>
      <dgm:spPr/>
      <dgm:t>
        <a:bodyPr/>
        <a:lstStyle/>
        <a:p>
          <a:r>
            <a:rPr lang="en-US"/>
            <a:t>2024</a:t>
          </a:r>
        </a:p>
      </dgm:t>
    </dgm:pt>
    <dgm:pt modelId="{F954B631-F3D8-421A-B936-65793B971E9A}" type="parTrans" cxnId="{F908FA5E-7F5B-4927-90EF-53A2377AD13B}">
      <dgm:prSet/>
      <dgm:spPr/>
      <dgm:t>
        <a:bodyPr/>
        <a:lstStyle/>
        <a:p>
          <a:endParaRPr lang="en-US"/>
        </a:p>
      </dgm:t>
    </dgm:pt>
    <dgm:pt modelId="{B1172BCB-CA6A-4B0C-B463-4DDC16FF0B3D}" type="sibTrans" cxnId="{F908FA5E-7F5B-4927-90EF-53A2377AD13B}">
      <dgm:prSet/>
      <dgm:spPr/>
      <dgm:t>
        <a:bodyPr/>
        <a:lstStyle/>
        <a:p>
          <a:endParaRPr lang="en-US"/>
        </a:p>
      </dgm:t>
    </dgm:pt>
    <dgm:pt modelId="{57E8BFA6-D63D-4587-8E04-3EE60E63346A}">
      <dgm:prSet/>
      <dgm:spPr/>
      <dgm:t>
        <a:bodyPr/>
        <a:lstStyle/>
        <a:p>
          <a:r>
            <a:rPr lang="en-US"/>
            <a:t>Traffic accidents: 	93</a:t>
          </a:r>
        </a:p>
      </dgm:t>
    </dgm:pt>
    <dgm:pt modelId="{96AFB223-28A0-4997-AEE5-0224BB4585CB}" type="parTrans" cxnId="{5C1B4469-3A5E-4324-963D-E321466F1B04}">
      <dgm:prSet/>
      <dgm:spPr/>
      <dgm:t>
        <a:bodyPr/>
        <a:lstStyle/>
        <a:p>
          <a:endParaRPr lang="en-US"/>
        </a:p>
      </dgm:t>
    </dgm:pt>
    <dgm:pt modelId="{1C5D1F54-C2FF-406C-AE8D-15166FCC51AB}" type="sibTrans" cxnId="{5C1B4469-3A5E-4324-963D-E321466F1B04}">
      <dgm:prSet/>
      <dgm:spPr/>
      <dgm:t>
        <a:bodyPr/>
        <a:lstStyle/>
        <a:p>
          <a:endParaRPr lang="en-US"/>
        </a:p>
      </dgm:t>
    </dgm:pt>
    <dgm:pt modelId="{66A1DF23-14D4-4C35-8EE4-8490D34DFF59}">
      <dgm:prSet/>
      <dgm:spPr/>
      <dgm:t>
        <a:bodyPr/>
        <a:lstStyle/>
        <a:p>
          <a:r>
            <a:rPr lang="en-US"/>
            <a:t>Traffic citations: 	559</a:t>
          </a:r>
        </a:p>
      </dgm:t>
    </dgm:pt>
    <dgm:pt modelId="{FC40F329-CE69-45AF-8104-B01C038503F2}" type="parTrans" cxnId="{4DBC3E82-981C-4C92-B9A2-C7FB495F7B1C}">
      <dgm:prSet/>
      <dgm:spPr/>
      <dgm:t>
        <a:bodyPr/>
        <a:lstStyle/>
        <a:p>
          <a:endParaRPr lang="en-US"/>
        </a:p>
      </dgm:t>
    </dgm:pt>
    <dgm:pt modelId="{073C524A-6562-460C-98FF-6732C7D01499}" type="sibTrans" cxnId="{4DBC3E82-981C-4C92-B9A2-C7FB495F7B1C}">
      <dgm:prSet/>
      <dgm:spPr/>
      <dgm:t>
        <a:bodyPr/>
        <a:lstStyle/>
        <a:p>
          <a:endParaRPr lang="en-US"/>
        </a:p>
      </dgm:t>
    </dgm:pt>
    <dgm:pt modelId="{819C5B78-B312-4AD4-A06E-70095C11F1A8}">
      <dgm:prSet/>
      <dgm:spPr/>
      <dgm:t>
        <a:bodyPr/>
        <a:lstStyle/>
        <a:p>
          <a:r>
            <a:rPr lang="en-US"/>
            <a:t>2025	</a:t>
          </a:r>
        </a:p>
        <a:p>
          <a:r>
            <a:rPr lang="en-US"/>
            <a:t>(January-October)</a:t>
          </a:r>
        </a:p>
      </dgm:t>
    </dgm:pt>
    <dgm:pt modelId="{4112A3FD-E52C-4139-A84B-722ED420A47A}" type="parTrans" cxnId="{CE5450C3-0F5F-446B-A0AF-400FC2EC9513}">
      <dgm:prSet/>
      <dgm:spPr/>
      <dgm:t>
        <a:bodyPr/>
        <a:lstStyle/>
        <a:p>
          <a:endParaRPr lang="en-US"/>
        </a:p>
      </dgm:t>
    </dgm:pt>
    <dgm:pt modelId="{BC6BA58F-8E0D-4484-8F41-F2495C98F943}" type="sibTrans" cxnId="{CE5450C3-0F5F-446B-A0AF-400FC2EC9513}">
      <dgm:prSet/>
      <dgm:spPr/>
      <dgm:t>
        <a:bodyPr/>
        <a:lstStyle/>
        <a:p>
          <a:endParaRPr lang="en-US"/>
        </a:p>
      </dgm:t>
    </dgm:pt>
    <dgm:pt modelId="{DEEA5BBA-5104-4DFC-B07D-22E04DEF900E}">
      <dgm:prSet/>
      <dgm:spPr/>
      <dgm:t>
        <a:bodyPr/>
        <a:lstStyle/>
        <a:p>
          <a:r>
            <a:rPr lang="en-US" dirty="0"/>
            <a:t>Traffic accidents:	98</a:t>
          </a:r>
        </a:p>
      </dgm:t>
    </dgm:pt>
    <dgm:pt modelId="{C5E06A95-1EF0-43BF-95E0-1FAF870184AA}" type="parTrans" cxnId="{26AF3BA5-6ECF-4E3B-AE54-02FC6DD3660B}">
      <dgm:prSet/>
      <dgm:spPr/>
      <dgm:t>
        <a:bodyPr/>
        <a:lstStyle/>
        <a:p>
          <a:endParaRPr lang="en-US"/>
        </a:p>
      </dgm:t>
    </dgm:pt>
    <dgm:pt modelId="{023723F1-B3BB-467B-9482-7D1400843312}" type="sibTrans" cxnId="{26AF3BA5-6ECF-4E3B-AE54-02FC6DD3660B}">
      <dgm:prSet/>
      <dgm:spPr/>
      <dgm:t>
        <a:bodyPr/>
        <a:lstStyle/>
        <a:p>
          <a:endParaRPr lang="en-US"/>
        </a:p>
      </dgm:t>
    </dgm:pt>
    <dgm:pt modelId="{C90486B5-B2CF-4ED1-B0EC-F6BC594A0C27}">
      <dgm:prSet/>
      <dgm:spPr/>
      <dgm:t>
        <a:bodyPr/>
        <a:lstStyle/>
        <a:p>
          <a:r>
            <a:rPr lang="en-US" dirty="0"/>
            <a:t>Traffic citations:		398</a:t>
          </a:r>
        </a:p>
      </dgm:t>
    </dgm:pt>
    <dgm:pt modelId="{71FBD3CF-9D1C-4F49-9D66-E136ECECF77C}" type="parTrans" cxnId="{3AC08826-7EE0-479F-9C2F-E18B5907DEE9}">
      <dgm:prSet/>
      <dgm:spPr/>
      <dgm:t>
        <a:bodyPr/>
        <a:lstStyle/>
        <a:p>
          <a:endParaRPr lang="en-US"/>
        </a:p>
      </dgm:t>
    </dgm:pt>
    <dgm:pt modelId="{F15D4C78-5D94-4915-80BD-B494862B2AB1}" type="sibTrans" cxnId="{3AC08826-7EE0-479F-9C2F-E18B5907DEE9}">
      <dgm:prSet/>
      <dgm:spPr/>
      <dgm:t>
        <a:bodyPr/>
        <a:lstStyle/>
        <a:p>
          <a:endParaRPr lang="en-US"/>
        </a:p>
      </dgm:t>
    </dgm:pt>
    <dgm:pt modelId="{9936FBB1-CD59-4BDC-9FB3-F8F52FD36B9A}" type="pres">
      <dgm:prSet presAssocID="{786855CD-B088-4492-A4A5-19F744E5C40E}" presName="root" presStyleCnt="0">
        <dgm:presLayoutVars>
          <dgm:dir/>
          <dgm:resizeHandles val="exact"/>
        </dgm:presLayoutVars>
      </dgm:prSet>
      <dgm:spPr/>
    </dgm:pt>
    <dgm:pt modelId="{B4E15C9D-9B44-4C55-B491-3841558BE4F2}" type="pres">
      <dgm:prSet presAssocID="{2301C3CA-F534-499A-944C-74B947AD05A2}" presName="compNode" presStyleCnt="0"/>
      <dgm:spPr/>
    </dgm:pt>
    <dgm:pt modelId="{565162FE-1F4C-4665-8448-3B0E237E3267}" type="pres">
      <dgm:prSet presAssocID="{2301C3CA-F534-499A-944C-74B947AD05A2}" presName="bgRect" presStyleLbl="bgShp" presStyleIdx="0" presStyleCnt="2"/>
      <dgm:spPr/>
    </dgm:pt>
    <dgm:pt modelId="{F919F494-9CA3-4832-8970-34A75D178FB6}" type="pres">
      <dgm:prSet presAssocID="{2301C3CA-F534-499A-944C-74B947AD05A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xi"/>
        </a:ext>
      </dgm:extLst>
    </dgm:pt>
    <dgm:pt modelId="{06009867-8925-4AEE-B632-14126E8A9B05}" type="pres">
      <dgm:prSet presAssocID="{2301C3CA-F534-499A-944C-74B947AD05A2}" presName="spaceRect" presStyleCnt="0"/>
      <dgm:spPr/>
    </dgm:pt>
    <dgm:pt modelId="{18887CE8-BB85-46F7-AFB9-1E790E0495CB}" type="pres">
      <dgm:prSet presAssocID="{2301C3CA-F534-499A-944C-74B947AD05A2}" presName="parTx" presStyleLbl="revTx" presStyleIdx="0" presStyleCnt="4">
        <dgm:presLayoutVars>
          <dgm:chMax val="0"/>
          <dgm:chPref val="0"/>
        </dgm:presLayoutVars>
      </dgm:prSet>
      <dgm:spPr/>
    </dgm:pt>
    <dgm:pt modelId="{DF99D4D2-330D-4BD4-B6B1-CDCE6E99530F}" type="pres">
      <dgm:prSet presAssocID="{2301C3CA-F534-499A-944C-74B947AD05A2}" presName="desTx" presStyleLbl="revTx" presStyleIdx="1" presStyleCnt="4">
        <dgm:presLayoutVars/>
      </dgm:prSet>
      <dgm:spPr/>
    </dgm:pt>
    <dgm:pt modelId="{F63E4749-B453-47AB-8E04-3C8C4D736D45}" type="pres">
      <dgm:prSet presAssocID="{B1172BCB-CA6A-4B0C-B463-4DDC16FF0B3D}" presName="sibTrans" presStyleCnt="0"/>
      <dgm:spPr/>
    </dgm:pt>
    <dgm:pt modelId="{89201D9A-7BB4-4052-8A92-473FAAEEB8D1}" type="pres">
      <dgm:prSet presAssocID="{819C5B78-B312-4AD4-A06E-70095C11F1A8}" presName="compNode" presStyleCnt="0"/>
      <dgm:spPr/>
    </dgm:pt>
    <dgm:pt modelId="{B0BB5FE8-B1FD-4D20-B47E-78BCE83812C4}" type="pres">
      <dgm:prSet presAssocID="{819C5B78-B312-4AD4-A06E-70095C11F1A8}" presName="bgRect" presStyleLbl="bgShp" presStyleIdx="1" presStyleCnt="2"/>
      <dgm:spPr/>
    </dgm:pt>
    <dgm:pt modelId="{7987715E-85B1-4FEF-8C87-C7BFF97B3297}" type="pres">
      <dgm:prSet presAssocID="{819C5B78-B312-4AD4-A06E-70095C11F1A8}" presName="iconRect" presStyleLbl="node1" presStyleIdx="1"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osed Quotation Mark"/>
        </a:ext>
      </dgm:extLst>
    </dgm:pt>
    <dgm:pt modelId="{A225125D-2068-4DE1-87BF-0554A533AB62}" type="pres">
      <dgm:prSet presAssocID="{819C5B78-B312-4AD4-A06E-70095C11F1A8}" presName="spaceRect" presStyleCnt="0"/>
      <dgm:spPr/>
    </dgm:pt>
    <dgm:pt modelId="{841CB785-2A65-4A36-ABB6-D5E4D7F990DD}" type="pres">
      <dgm:prSet presAssocID="{819C5B78-B312-4AD4-A06E-70095C11F1A8}" presName="parTx" presStyleLbl="revTx" presStyleIdx="2" presStyleCnt="4">
        <dgm:presLayoutVars>
          <dgm:chMax val="0"/>
          <dgm:chPref val="0"/>
        </dgm:presLayoutVars>
      </dgm:prSet>
      <dgm:spPr/>
    </dgm:pt>
    <dgm:pt modelId="{EDA4C007-B9E0-446E-A75C-379ECAB57474}" type="pres">
      <dgm:prSet presAssocID="{819C5B78-B312-4AD4-A06E-70095C11F1A8}" presName="desTx" presStyleLbl="revTx" presStyleIdx="3" presStyleCnt="4">
        <dgm:presLayoutVars/>
      </dgm:prSet>
      <dgm:spPr/>
    </dgm:pt>
  </dgm:ptLst>
  <dgm:cxnLst>
    <dgm:cxn modelId="{2EC4FB00-C96A-4EE9-901D-6545E37B4E2B}" type="presOf" srcId="{819C5B78-B312-4AD4-A06E-70095C11F1A8}" destId="{841CB785-2A65-4A36-ABB6-D5E4D7F990DD}" srcOrd="0" destOrd="0" presId="urn:microsoft.com/office/officeart/2018/2/layout/IconVerticalSolidList"/>
    <dgm:cxn modelId="{3AC08826-7EE0-479F-9C2F-E18B5907DEE9}" srcId="{819C5B78-B312-4AD4-A06E-70095C11F1A8}" destId="{C90486B5-B2CF-4ED1-B0EC-F6BC594A0C27}" srcOrd="1" destOrd="0" parTransId="{71FBD3CF-9D1C-4F49-9D66-E136ECECF77C}" sibTransId="{F15D4C78-5D94-4915-80BD-B494862B2AB1}"/>
    <dgm:cxn modelId="{F908FA5E-7F5B-4927-90EF-53A2377AD13B}" srcId="{786855CD-B088-4492-A4A5-19F744E5C40E}" destId="{2301C3CA-F534-499A-944C-74B947AD05A2}" srcOrd="0" destOrd="0" parTransId="{F954B631-F3D8-421A-B936-65793B971E9A}" sibTransId="{B1172BCB-CA6A-4B0C-B463-4DDC16FF0B3D}"/>
    <dgm:cxn modelId="{F7486444-63CC-410C-B5FA-E3A18700AE3B}" type="presOf" srcId="{57E8BFA6-D63D-4587-8E04-3EE60E63346A}" destId="{DF99D4D2-330D-4BD4-B6B1-CDCE6E99530F}" srcOrd="0" destOrd="0" presId="urn:microsoft.com/office/officeart/2018/2/layout/IconVerticalSolidList"/>
    <dgm:cxn modelId="{54799E45-CCE9-42ED-8D57-02897E259838}" type="presOf" srcId="{C90486B5-B2CF-4ED1-B0EC-F6BC594A0C27}" destId="{EDA4C007-B9E0-446E-A75C-379ECAB57474}" srcOrd="0" destOrd="1" presId="urn:microsoft.com/office/officeart/2018/2/layout/IconVerticalSolidList"/>
    <dgm:cxn modelId="{5C1B4469-3A5E-4324-963D-E321466F1B04}" srcId="{2301C3CA-F534-499A-944C-74B947AD05A2}" destId="{57E8BFA6-D63D-4587-8E04-3EE60E63346A}" srcOrd="0" destOrd="0" parTransId="{96AFB223-28A0-4997-AEE5-0224BB4585CB}" sibTransId="{1C5D1F54-C2FF-406C-AE8D-15166FCC51AB}"/>
    <dgm:cxn modelId="{BE28334E-0344-4874-BCD9-72DC2F674FFE}" type="presOf" srcId="{DEEA5BBA-5104-4DFC-B07D-22E04DEF900E}" destId="{EDA4C007-B9E0-446E-A75C-379ECAB57474}" srcOrd="0" destOrd="0" presId="urn:microsoft.com/office/officeart/2018/2/layout/IconVerticalSolidList"/>
    <dgm:cxn modelId="{FC2E0472-E695-4866-9972-DB57305BEED2}" type="presOf" srcId="{2301C3CA-F534-499A-944C-74B947AD05A2}" destId="{18887CE8-BB85-46F7-AFB9-1E790E0495CB}" srcOrd="0" destOrd="0" presId="urn:microsoft.com/office/officeart/2018/2/layout/IconVerticalSolidList"/>
    <dgm:cxn modelId="{4DBC3E82-981C-4C92-B9A2-C7FB495F7B1C}" srcId="{2301C3CA-F534-499A-944C-74B947AD05A2}" destId="{66A1DF23-14D4-4C35-8EE4-8490D34DFF59}" srcOrd="1" destOrd="0" parTransId="{FC40F329-CE69-45AF-8104-B01C038503F2}" sibTransId="{073C524A-6562-460C-98FF-6732C7D01499}"/>
    <dgm:cxn modelId="{26AF3BA5-6ECF-4E3B-AE54-02FC6DD3660B}" srcId="{819C5B78-B312-4AD4-A06E-70095C11F1A8}" destId="{DEEA5BBA-5104-4DFC-B07D-22E04DEF900E}" srcOrd="0" destOrd="0" parTransId="{C5E06A95-1EF0-43BF-95E0-1FAF870184AA}" sibTransId="{023723F1-B3BB-467B-9482-7D1400843312}"/>
    <dgm:cxn modelId="{CE5450C3-0F5F-446B-A0AF-400FC2EC9513}" srcId="{786855CD-B088-4492-A4A5-19F744E5C40E}" destId="{819C5B78-B312-4AD4-A06E-70095C11F1A8}" srcOrd="1" destOrd="0" parTransId="{4112A3FD-E52C-4139-A84B-722ED420A47A}" sibTransId="{BC6BA58F-8E0D-4484-8F41-F2495C98F943}"/>
    <dgm:cxn modelId="{C9089DD7-DD32-45DC-B249-20A228A89348}" type="presOf" srcId="{66A1DF23-14D4-4C35-8EE4-8490D34DFF59}" destId="{DF99D4D2-330D-4BD4-B6B1-CDCE6E99530F}" srcOrd="0" destOrd="1" presId="urn:microsoft.com/office/officeart/2018/2/layout/IconVerticalSolidList"/>
    <dgm:cxn modelId="{8D5FCAE2-D081-460D-84AF-CEF588C8DA39}" type="presOf" srcId="{786855CD-B088-4492-A4A5-19F744E5C40E}" destId="{9936FBB1-CD59-4BDC-9FB3-F8F52FD36B9A}" srcOrd="0" destOrd="0" presId="urn:microsoft.com/office/officeart/2018/2/layout/IconVerticalSolidList"/>
    <dgm:cxn modelId="{1158A87E-81E9-4842-AE69-F3D8C5BE9DB2}" type="presParOf" srcId="{9936FBB1-CD59-4BDC-9FB3-F8F52FD36B9A}" destId="{B4E15C9D-9B44-4C55-B491-3841558BE4F2}" srcOrd="0" destOrd="0" presId="urn:microsoft.com/office/officeart/2018/2/layout/IconVerticalSolidList"/>
    <dgm:cxn modelId="{0863A403-D6E2-4B5D-91F6-8B23050C404D}" type="presParOf" srcId="{B4E15C9D-9B44-4C55-B491-3841558BE4F2}" destId="{565162FE-1F4C-4665-8448-3B0E237E3267}" srcOrd="0" destOrd="0" presId="urn:microsoft.com/office/officeart/2018/2/layout/IconVerticalSolidList"/>
    <dgm:cxn modelId="{349B82E1-CEC5-48FC-8615-F89D6684DC3E}" type="presParOf" srcId="{B4E15C9D-9B44-4C55-B491-3841558BE4F2}" destId="{F919F494-9CA3-4832-8970-34A75D178FB6}" srcOrd="1" destOrd="0" presId="urn:microsoft.com/office/officeart/2018/2/layout/IconVerticalSolidList"/>
    <dgm:cxn modelId="{E6307361-4083-4CF1-89A4-061590965AB2}" type="presParOf" srcId="{B4E15C9D-9B44-4C55-B491-3841558BE4F2}" destId="{06009867-8925-4AEE-B632-14126E8A9B05}" srcOrd="2" destOrd="0" presId="urn:microsoft.com/office/officeart/2018/2/layout/IconVerticalSolidList"/>
    <dgm:cxn modelId="{6224C861-2CEC-4C30-9AB4-92C2C05BA330}" type="presParOf" srcId="{B4E15C9D-9B44-4C55-B491-3841558BE4F2}" destId="{18887CE8-BB85-46F7-AFB9-1E790E0495CB}" srcOrd="3" destOrd="0" presId="urn:microsoft.com/office/officeart/2018/2/layout/IconVerticalSolidList"/>
    <dgm:cxn modelId="{2AD60149-5553-4E95-A711-2E3E26D3A743}" type="presParOf" srcId="{B4E15C9D-9B44-4C55-B491-3841558BE4F2}" destId="{DF99D4D2-330D-4BD4-B6B1-CDCE6E99530F}" srcOrd="4" destOrd="0" presId="urn:microsoft.com/office/officeart/2018/2/layout/IconVerticalSolidList"/>
    <dgm:cxn modelId="{4ED87CE4-3A4E-45A4-9298-100DE8FAABEC}" type="presParOf" srcId="{9936FBB1-CD59-4BDC-9FB3-F8F52FD36B9A}" destId="{F63E4749-B453-47AB-8E04-3C8C4D736D45}" srcOrd="1" destOrd="0" presId="urn:microsoft.com/office/officeart/2018/2/layout/IconVerticalSolidList"/>
    <dgm:cxn modelId="{D29C773D-ABDB-42ED-94D7-FC3F97BB63FA}" type="presParOf" srcId="{9936FBB1-CD59-4BDC-9FB3-F8F52FD36B9A}" destId="{89201D9A-7BB4-4052-8A92-473FAAEEB8D1}" srcOrd="2" destOrd="0" presId="urn:microsoft.com/office/officeart/2018/2/layout/IconVerticalSolidList"/>
    <dgm:cxn modelId="{4860DA36-EFC4-45FB-AB8E-AE64A66F00A2}" type="presParOf" srcId="{89201D9A-7BB4-4052-8A92-473FAAEEB8D1}" destId="{B0BB5FE8-B1FD-4D20-B47E-78BCE83812C4}" srcOrd="0" destOrd="0" presId="urn:microsoft.com/office/officeart/2018/2/layout/IconVerticalSolidList"/>
    <dgm:cxn modelId="{66C65497-C800-4901-BF71-26EA4DEB609B}" type="presParOf" srcId="{89201D9A-7BB4-4052-8A92-473FAAEEB8D1}" destId="{7987715E-85B1-4FEF-8C87-C7BFF97B3297}" srcOrd="1" destOrd="0" presId="urn:microsoft.com/office/officeart/2018/2/layout/IconVerticalSolidList"/>
    <dgm:cxn modelId="{4BF1A9B1-1CB1-4F6F-BD3F-634D4DCFCF9C}" type="presParOf" srcId="{89201D9A-7BB4-4052-8A92-473FAAEEB8D1}" destId="{A225125D-2068-4DE1-87BF-0554A533AB62}" srcOrd="2" destOrd="0" presId="urn:microsoft.com/office/officeart/2018/2/layout/IconVerticalSolidList"/>
    <dgm:cxn modelId="{F106E14B-11F5-4313-8805-BDAD2802F5DD}" type="presParOf" srcId="{89201D9A-7BB4-4052-8A92-473FAAEEB8D1}" destId="{841CB785-2A65-4A36-ABB6-D5E4D7F990DD}" srcOrd="3" destOrd="0" presId="urn:microsoft.com/office/officeart/2018/2/layout/IconVerticalSolidList"/>
    <dgm:cxn modelId="{161EA7E0-C5E9-416B-9E85-1A4A56C37A2F}" type="presParOf" srcId="{89201D9A-7BB4-4052-8A92-473FAAEEB8D1}" destId="{EDA4C007-B9E0-446E-A75C-379ECAB57474}"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A30F2D-DF05-4FE2-A714-397D96773F4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D7F145DA-1D0F-47DA-8F37-4D914FD2C827}">
      <dgm:prSet/>
      <dgm:spPr/>
      <dgm:t>
        <a:bodyPr/>
        <a:lstStyle/>
        <a:p>
          <a:r>
            <a:rPr lang="en-US" b="1"/>
            <a:t>Workload Summary:</a:t>
          </a:r>
          <a:endParaRPr lang="en-US"/>
        </a:p>
      </dgm:t>
    </dgm:pt>
    <dgm:pt modelId="{526D35EA-6CFF-4E85-86BE-4C0C32B202F6}" type="parTrans" cxnId="{B39237CB-FBD3-4D6C-B9E8-978C2C0EBD89}">
      <dgm:prSet/>
      <dgm:spPr/>
      <dgm:t>
        <a:bodyPr/>
        <a:lstStyle/>
        <a:p>
          <a:endParaRPr lang="en-US"/>
        </a:p>
      </dgm:t>
    </dgm:pt>
    <dgm:pt modelId="{1106F752-6B9F-429F-9931-51B259075E64}" type="sibTrans" cxnId="{B39237CB-FBD3-4D6C-B9E8-978C2C0EBD89}">
      <dgm:prSet/>
      <dgm:spPr/>
      <dgm:t>
        <a:bodyPr/>
        <a:lstStyle/>
        <a:p>
          <a:endParaRPr lang="en-US"/>
        </a:p>
      </dgm:t>
    </dgm:pt>
    <dgm:pt modelId="{AC350203-1BA0-4C38-BD61-9F050AE7B013}">
      <dgm:prSet/>
      <dgm:spPr/>
      <dgm:t>
        <a:bodyPr/>
        <a:lstStyle/>
        <a:p>
          <a:r>
            <a:rPr lang="en-US" dirty="0"/>
            <a:t>Search Warrants: </a:t>
          </a:r>
        </a:p>
        <a:p>
          <a:r>
            <a:rPr lang="en-US" dirty="0"/>
            <a:t>63 </a:t>
          </a:r>
        </a:p>
      </dgm:t>
    </dgm:pt>
    <dgm:pt modelId="{B5B1D663-93E1-413F-BB50-45BC5517C0BA}" type="parTrans" cxnId="{EE004437-ED32-430C-AA1F-FCA1D1C4D41B}">
      <dgm:prSet/>
      <dgm:spPr/>
      <dgm:t>
        <a:bodyPr/>
        <a:lstStyle/>
        <a:p>
          <a:endParaRPr lang="en-US"/>
        </a:p>
      </dgm:t>
    </dgm:pt>
    <dgm:pt modelId="{0C22A7FD-BB58-4322-BA0D-306C2CEF0CEA}" type="sibTrans" cxnId="{EE004437-ED32-430C-AA1F-FCA1D1C4D41B}">
      <dgm:prSet/>
      <dgm:spPr/>
      <dgm:t>
        <a:bodyPr/>
        <a:lstStyle/>
        <a:p>
          <a:endParaRPr lang="en-US"/>
        </a:p>
      </dgm:t>
    </dgm:pt>
    <dgm:pt modelId="{374311C3-9C59-4B2E-BBAD-9805308FCBDF}">
      <dgm:prSet/>
      <dgm:spPr/>
      <dgm:t>
        <a:bodyPr/>
        <a:lstStyle/>
        <a:p>
          <a:r>
            <a:rPr lang="en-US" dirty="0"/>
            <a:t>Arrest Warrants: </a:t>
          </a:r>
        </a:p>
        <a:p>
          <a:r>
            <a:rPr lang="en-US" dirty="0"/>
            <a:t>10 </a:t>
          </a:r>
        </a:p>
      </dgm:t>
    </dgm:pt>
    <dgm:pt modelId="{CBC77F29-7550-44E5-8131-8473D9439E78}" type="parTrans" cxnId="{A6D18775-8E8B-4909-BCD4-2B81B3CC8FC8}">
      <dgm:prSet/>
      <dgm:spPr/>
      <dgm:t>
        <a:bodyPr/>
        <a:lstStyle/>
        <a:p>
          <a:endParaRPr lang="en-US"/>
        </a:p>
      </dgm:t>
    </dgm:pt>
    <dgm:pt modelId="{E296CD90-3E83-4635-8CBD-70A3808BFD8F}" type="sibTrans" cxnId="{A6D18775-8E8B-4909-BCD4-2B81B3CC8FC8}">
      <dgm:prSet/>
      <dgm:spPr/>
      <dgm:t>
        <a:bodyPr/>
        <a:lstStyle/>
        <a:p>
          <a:endParaRPr lang="en-US"/>
        </a:p>
      </dgm:t>
    </dgm:pt>
    <dgm:pt modelId="{FE1D5E29-B2CA-4B1A-9454-589D9026AE9F}">
      <dgm:prSet/>
      <dgm:spPr/>
      <dgm:t>
        <a:bodyPr/>
        <a:lstStyle/>
        <a:p>
          <a:r>
            <a:rPr lang="en-US" dirty="0"/>
            <a:t>Reports Written: </a:t>
          </a:r>
        </a:p>
        <a:p>
          <a:r>
            <a:rPr lang="en-US" dirty="0"/>
            <a:t> 104</a:t>
          </a:r>
        </a:p>
      </dgm:t>
    </dgm:pt>
    <dgm:pt modelId="{6179B918-0564-48C1-B28D-98EA3930146E}" type="parTrans" cxnId="{CA747B56-ADBB-4FB0-8641-50389565FE0B}">
      <dgm:prSet/>
      <dgm:spPr/>
      <dgm:t>
        <a:bodyPr/>
        <a:lstStyle/>
        <a:p>
          <a:endParaRPr lang="en-US"/>
        </a:p>
      </dgm:t>
    </dgm:pt>
    <dgm:pt modelId="{0A85F624-2BA1-43DF-B7A1-2AA27CC544C9}" type="sibTrans" cxnId="{CA747B56-ADBB-4FB0-8641-50389565FE0B}">
      <dgm:prSet/>
      <dgm:spPr/>
      <dgm:t>
        <a:bodyPr/>
        <a:lstStyle/>
        <a:p>
          <a:endParaRPr lang="en-US"/>
        </a:p>
      </dgm:t>
    </dgm:pt>
    <dgm:pt modelId="{193EDA24-6F95-4374-B571-4395F1A38F14}">
      <dgm:prSet/>
      <dgm:spPr/>
      <dgm:t>
        <a:bodyPr/>
        <a:lstStyle/>
        <a:p>
          <a:pPr algn="ctr"/>
          <a:r>
            <a:rPr lang="en-US" dirty="0"/>
            <a:t>Felony Arrests: </a:t>
          </a:r>
        </a:p>
        <a:p>
          <a:pPr algn="ctr"/>
          <a:r>
            <a:rPr lang="en-US" dirty="0"/>
            <a:t>     20	</a:t>
          </a:r>
        </a:p>
      </dgm:t>
    </dgm:pt>
    <dgm:pt modelId="{5EF21FDE-BA12-4E24-AA4F-51C15282FD6D}" type="parTrans" cxnId="{F7993A7B-D3E4-47C6-B902-BE61D18E4CC3}">
      <dgm:prSet/>
      <dgm:spPr/>
      <dgm:t>
        <a:bodyPr/>
        <a:lstStyle/>
        <a:p>
          <a:endParaRPr lang="en-US"/>
        </a:p>
      </dgm:t>
    </dgm:pt>
    <dgm:pt modelId="{A2B8C1E7-A156-4EF8-AF18-D1581BF61ACB}" type="sibTrans" cxnId="{F7993A7B-D3E4-47C6-B902-BE61D18E4CC3}">
      <dgm:prSet/>
      <dgm:spPr/>
      <dgm:t>
        <a:bodyPr/>
        <a:lstStyle/>
        <a:p>
          <a:endParaRPr lang="en-US"/>
        </a:p>
      </dgm:t>
    </dgm:pt>
    <dgm:pt modelId="{B71C6F92-EC13-48E3-8D00-513DA981BB73}">
      <dgm:prSet/>
      <dgm:spPr/>
      <dgm:t>
        <a:bodyPr/>
        <a:lstStyle/>
        <a:p>
          <a:r>
            <a:rPr lang="en-US" dirty="0"/>
            <a:t>MDIs:            </a:t>
          </a:r>
        </a:p>
        <a:p>
          <a:r>
            <a:rPr lang="en-US" dirty="0"/>
            <a:t>25</a:t>
          </a:r>
        </a:p>
      </dgm:t>
    </dgm:pt>
    <dgm:pt modelId="{74F69F6A-EC69-4E09-9C77-1589A930F7E6}" type="parTrans" cxnId="{168A8F92-8E4E-4D7B-AD7C-981A5C44915C}">
      <dgm:prSet/>
      <dgm:spPr/>
      <dgm:t>
        <a:bodyPr/>
        <a:lstStyle/>
        <a:p>
          <a:endParaRPr lang="en-US"/>
        </a:p>
      </dgm:t>
    </dgm:pt>
    <dgm:pt modelId="{ABAD94BA-AB2A-4988-86EE-644B1896AABA}" type="sibTrans" cxnId="{168A8F92-8E4E-4D7B-AD7C-981A5C44915C}">
      <dgm:prSet/>
      <dgm:spPr/>
      <dgm:t>
        <a:bodyPr/>
        <a:lstStyle/>
        <a:p>
          <a:endParaRPr lang="en-US"/>
        </a:p>
      </dgm:t>
    </dgm:pt>
    <dgm:pt modelId="{6F9CB028-8198-470E-8410-1C986EAA8BA9}">
      <dgm:prSet/>
      <dgm:spPr/>
      <dgm:t>
        <a:bodyPr/>
        <a:lstStyle/>
        <a:p>
          <a:r>
            <a:rPr lang="en-US" dirty="0"/>
            <a:t>Cases include, shootings, child death, sexual assaults, lottery fraud, weapons violations, domestic violence, assault with deadly weapons cases, gang and narcotic cases.   </a:t>
          </a:r>
        </a:p>
      </dgm:t>
    </dgm:pt>
    <dgm:pt modelId="{D173AD63-A40F-4A93-B61B-9D9936FD6E96}" type="parTrans" cxnId="{D7743B6B-CC05-4619-846E-70E78B8A1FEB}">
      <dgm:prSet/>
      <dgm:spPr/>
      <dgm:t>
        <a:bodyPr/>
        <a:lstStyle/>
        <a:p>
          <a:endParaRPr lang="en-US"/>
        </a:p>
      </dgm:t>
    </dgm:pt>
    <dgm:pt modelId="{F5DCE359-763F-4C13-B66D-82AD4D7B0829}" type="sibTrans" cxnId="{D7743B6B-CC05-4619-846E-70E78B8A1FEB}">
      <dgm:prSet/>
      <dgm:spPr/>
      <dgm:t>
        <a:bodyPr/>
        <a:lstStyle/>
        <a:p>
          <a:endParaRPr lang="en-US"/>
        </a:p>
      </dgm:t>
    </dgm:pt>
    <dgm:pt modelId="{3640F495-9F85-4BF8-B5AF-38313A424B1D}" type="pres">
      <dgm:prSet presAssocID="{21A30F2D-DF05-4FE2-A714-397D96773F46}" presName="Name0" presStyleCnt="0">
        <dgm:presLayoutVars>
          <dgm:dir/>
          <dgm:animLvl val="lvl"/>
          <dgm:resizeHandles val="exact"/>
        </dgm:presLayoutVars>
      </dgm:prSet>
      <dgm:spPr/>
    </dgm:pt>
    <dgm:pt modelId="{F474491A-5A45-4832-B972-5272EB946847}" type="pres">
      <dgm:prSet presAssocID="{6F9CB028-8198-470E-8410-1C986EAA8BA9}" presName="boxAndChildren" presStyleCnt="0"/>
      <dgm:spPr/>
    </dgm:pt>
    <dgm:pt modelId="{731C0E92-A1C9-4E82-88EA-292BF0D1373E}" type="pres">
      <dgm:prSet presAssocID="{6F9CB028-8198-470E-8410-1C986EAA8BA9}" presName="parentTextBox" presStyleLbl="node1" presStyleIdx="0" presStyleCnt="2"/>
      <dgm:spPr/>
    </dgm:pt>
    <dgm:pt modelId="{7F609B47-F5C3-4E91-8880-C22F180CDB8B}" type="pres">
      <dgm:prSet presAssocID="{1106F752-6B9F-429F-9931-51B259075E64}" presName="sp" presStyleCnt="0"/>
      <dgm:spPr/>
    </dgm:pt>
    <dgm:pt modelId="{E4D43A57-3203-4A7A-B40E-DFEE47D0874D}" type="pres">
      <dgm:prSet presAssocID="{D7F145DA-1D0F-47DA-8F37-4D914FD2C827}" presName="arrowAndChildren" presStyleCnt="0"/>
      <dgm:spPr/>
    </dgm:pt>
    <dgm:pt modelId="{163AE3FC-3E10-44DA-A204-FAB6B71ADF4F}" type="pres">
      <dgm:prSet presAssocID="{D7F145DA-1D0F-47DA-8F37-4D914FD2C827}" presName="parentTextArrow" presStyleLbl="node1" presStyleIdx="0" presStyleCnt="2"/>
      <dgm:spPr/>
    </dgm:pt>
    <dgm:pt modelId="{13CCF1A1-D08C-41A8-B603-A6E8927E34C1}" type="pres">
      <dgm:prSet presAssocID="{D7F145DA-1D0F-47DA-8F37-4D914FD2C827}" presName="arrow" presStyleLbl="node1" presStyleIdx="1" presStyleCnt="2"/>
      <dgm:spPr/>
    </dgm:pt>
    <dgm:pt modelId="{106A2CAB-6E2E-4A2E-9191-530C5FEF2B23}" type="pres">
      <dgm:prSet presAssocID="{D7F145DA-1D0F-47DA-8F37-4D914FD2C827}" presName="descendantArrow" presStyleCnt="0"/>
      <dgm:spPr/>
    </dgm:pt>
    <dgm:pt modelId="{FB6AAB18-B7E9-4A43-BD12-BC011920F292}" type="pres">
      <dgm:prSet presAssocID="{AC350203-1BA0-4C38-BD61-9F050AE7B013}" presName="childTextArrow" presStyleLbl="fgAccFollowNode1" presStyleIdx="0" presStyleCnt="5">
        <dgm:presLayoutVars>
          <dgm:bulletEnabled val="1"/>
        </dgm:presLayoutVars>
      </dgm:prSet>
      <dgm:spPr/>
    </dgm:pt>
    <dgm:pt modelId="{E2EBA802-0627-4D84-B871-6D62DB8FE096}" type="pres">
      <dgm:prSet presAssocID="{374311C3-9C59-4B2E-BBAD-9805308FCBDF}" presName="childTextArrow" presStyleLbl="fgAccFollowNode1" presStyleIdx="1" presStyleCnt="5">
        <dgm:presLayoutVars>
          <dgm:bulletEnabled val="1"/>
        </dgm:presLayoutVars>
      </dgm:prSet>
      <dgm:spPr/>
    </dgm:pt>
    <dgm:pt modelId="{E8177193-078A-46AA-90C7-18E125016985}" type="pres">
      <dgm:prSet presAssocID="{FE1D5E29-B2CA-4B1A-9454-589D9026AE9F}" presName="childTextArrow" presStyleLbl="fgAccFollowNode1" presStyleIdx="2" presStyleCnt="5">
        <dgm:presLayoutVars>
          <dgm:bulletEnabled val="1"/>
        </dgm:presLayoutVars>
      </dgm:prSet>
      <dgm:spPr/>
    </dgm:pt>
    <dgm:pt modelId="{90A70839-3935-4561-A631-FC8261EDDE10}" type="pres">
      <dgm:prSet presAssocID="{193EDA24-6F95-4374-B571-4395F1A38F14}" presName="childTextArrow" presStyleLbl="fgAccFollowNode1" presStyleIdx="3" presStyleCnt="5">
        <dgm:presLayoutVars>
          <dgm:bulletEnabled val="1"/>
        </dgm:presLayoutVars>
      </dgm:prSet>
      <dgm:spPr/>
    </dgm:pt>
    <dgm:pt modelId="{B2396BD7-63F5-4B0B-8BF9-25F7327B5B57}" type="pres">
      <dgm:prSet presAssocID="{B71C6F92-EC13-48E3-8D00-513DA981BB73}" presName="childTextArrow" presStyleLbl="fgAccFollowNode1" presStyleIdx="4" presStyleCnt="5">
        <dgm:presLayoutVars>
          <dgm:bulletEnabled val="1"/>
        </dgm:presLayoutVars>
      </dgm:prSet>
      <dgm:spPr/>
    </dgm:pt>
  </dgm:ptLst>
  <dgm:cxnLst>
    <dgm:cxn modelId="{67B8030A-C6D2-4860-893B-CF99297495E0}" type="presOf" srcId="{D7F145DA-1D0F-47DA-8F37-4D914FD2C827}" destId="{13CCF1A1-D08C-41A8-B603-A6E8927E34C1}" srcOrd="1" destOrd="0" presId="urn:microsoft.com/office/officeart/2005/8/layout/process4"/>
    <dgm:cxn modelId="{CF090F15-4A72-497F-A675-7EB4523E026A}" type="presOf" srcId="{D7F145DA-1D0F-47DA-8F37-4D914FD2C827}" destId="{163AE3FC-3E10-44DA-A204-FAB6B71ADF4F}" srcOrd="0" destOrd="0" presId="urn:microsoft.com/office/officeart/2005/8/layout/process4"/>
    <dgm:cxn modelId="{1C3A1D1C-0F05-451B-810D-AAC9C42B7DBA}" type="presOf" srcId="{6F9CB028-8198-470E-8410-1C986EAA8BA9}" destId="{731C0E92-A1C9-4E82-88EA-292BF0D1373E}" srcOrd="0" destOrd="0" presId="urn:microsoft.com/office/officeart/2005/8/layout/process4"/>
    <dgm:cxn modelId="{EE004437-ED32-430C-AA1F-FCA1D1C4D41B}" srcId="{D7F145DA-1D0F-47DA-8F37-4D914FD2C827}" destId="{AC350203-1BA0-4C38-BD61-9F050AE7B013}" srcOrd="0" destOrd="0" parTransId="{B5B1D663-93E1-413F-BB50-45BC5517C0BA}" sibTransId="{0C22A7FD-BB58-4322-BA0D-306C2CEF0CEA}"/>
    <dgm:cxn modelId="{110BE347-7B8F-4A18-8B03-3CA7396D8BEE}" type="presOf" srcId="{B71C6F92-EC13-48E3-8D00-513DA981BB73}" destId="{B2396BD7-63F5-4B0B-8BF9-25F7327B5B57}" srcOrd="0" destOrd="0" presId="urn:microsoft.com/office/officeart/2005/8/layout/process4"/>
    <dgm:cxn modelId="{D7743B6B-CC05-4619-846E-70E78B8A1FEB}" srcId="{21A30F2D-DF05-4FE2-A714-397D96773F46}" destId="{6F9CB028-8198-470E-8410-1C986EAA8BA9}" srcOrd="1" destOrd="0" parTransId="{D173AD63-A40F-4A93-B61B-9D9936FD6E96}" sibTransId="{F5DCE359-763F-4C13-B66D-82AD4D7B0829}"/>
    <dgm:cxn modelId="{A6D18775-8E8B-4909-BCD4-2B81B3CC8FC8}" srcId="{D7F145DA-1D0F-47DA-8F37-4D914FD2C827}" destId="{374311C3-9C59-4B2E-BBAD-9805308FCBDF}" srcOrd="1" destOrd="0" parTransId="{CBC77F29-7550-44E5-8131-8473D9439E78}" sibTransId="{E296CD90-3E83-4635-8CBD-70A3808BFD8F}"/>
    <dgm:cxn modelId="{CA747B56-ADBB-4FB0-8641-50389565FE0B}" srcId="{D7F145DA-1D0F-47DA-8F37-4D914FD2C827}" destId="{FE1D5E29-B2CA-4B1A-9454-589D9026AE9F}" srcOrd="2" destOrd="0" parTransId="{6179B918-0564-48C1-B28D-98EA3930146E}" sibTransId="{0A85F624-2BA1-43DF-B7A1-2AA27CC544C9}"/>
    <dgm:cxn modelId="{F7993A7B-D3E4-47C6-B902-BE61D18E4CC3}" srcId="{D7F145DA-1D0F-47DA-8F37-4D914FD2C827}" destId="{193EDA24-6F95-4374-B571-4395F1A38F14}" srcOrd="3" destOrd="0" parTransId="{5EF21FDE-BA12-4E24-AA4F-51C15282FD6D}" sibTransId="{A2B8C1E7-A156-4EF8-AF18-D1581BF61ACB}"/>
    <dgm:cxn modelId="{4821E390-4B83-459F-924F-4BB55B2DAB48}" type="presOf" srcId="{AC350203-1BA0-4C38-BD61-9F050AE7B013}" destId="{FB6AAB18-B7E9-4A43-BD12-BC011920F292}" srcOrd="0" destOrd="0" presId="urn:microsoft.com/office/officeart/2005/8/layout/process4"/>
    <dgm:cxn modelId="{9804E691-D67D-4081-9111-428A10224D58}" type="presOf" srcId="{FE1D5E29-B2CA-4B1A-9454-589D9026AE9F}" destId="{E8177193-078A-46AA-90C7-18E125016985}" srcOrd="0" destOrd="0" presId="urn:microsoft.com/office/officeart/2005/8/layout/process4"/>
    <dgm:cxn modelId="{168A8F92-8E4E-4D7B-AD7C-981A5C44915C}" srcId="{D7F145DA-1D0F-47DA-8F37-4D914FD2C827}" destId="{B71C6F92-EC13-48E3-8D00-513DA981BB73}" srcOrd="4" destOrd="0" parTransId="{74F69F6A-EC69-4E09-9C77-1589A930F7E6}" sibTransId="{ABAD94BA-AB2A-4988-86EE-644B1896AABA}"/>
    <dgm:cxn modelId="{81FF869F-AED9-4FA4-A044-CFC51A6912FC}" type="presOf" srcId="{193EDA24-6F95-4374-B571-4395F1A38F14}" destId="{90A70839-3935-4561-A631-FC8261EDDE10}" srcOrd="0" destOrd="0" presId="urn:microsoft.com/office/officeart/2005/8/layout/process4"/>
    <dgm:cxn modelId="{B39237CB-FBD3-4D6C-B9E8-978C2C0EBD89}" srcId="{21A30F2D-DF05-4FE2-A714-397D96773F46}" destId="{D7F145DA-1D0F-47DA-8F37-4D914FD2C827}" srcOrd="0" destOrd="0" parTransId="{526D35EA-6CFF-4E85-86BE-4C0C32B202F6}" sibTransId="{1106F752-6B9F-429F-9931-51B259075E64}"/>
    <dgm:cxn modelId="{11176EDA-1990-4C00-9319-3ED6CC34A60E}" type="presOf" srcId="{21A30F2D-DF05-4FE2-A714-397D96773F46}" destId="{3640F495-9F85-4BF8-B5AF-38313A424B1D}" srcOrd="0" destOrd="0" presId="urn:microsoft.com/office/officeart/2005/8/layout/process4"/>
    <dgm:cxn modelId="{EDCAD5E8-FBF6-48AF-8374-C7CA3C932800}" type="presOf" srcId="{374311C3-9C59-4B2E-BBAD-9805308FCBDF}" destId="{E2EBA802-0627-4D84-B871-6D62DB8FE096}" srcOrd="0" destOrd="0" presId="urn:microsoft.com/office/officeart/2005/8/layout/process4"/>
    <dgm:cxn modelId="{6666CEC3-C003-4635-B138-85BB683016D7}" type="presParOf" srcId="{3640F495-9F85-4BF8-B5AF-38313A424B1D}" destId="{F474491A-5A45-4832-B972-5272EB946847}" srcOrd="0" destOrd="0" presId="urn:microsoft.com/office/officeart/2005/8/layout/process4"/>
    <dgm:cxn modelId="{FB39316C-BC13-4CDF-A67F-D60E16074E1B}" type="presParOf" srcId="{F474491A-5A45-4832-B972-5272EB946847}" destId="{731C0E92-A1C9-4E82-88EA-292BF0D1373E}" srcOrd="0" destOrd="0" presId="urn:microsoft.com/office/officeart/2005/8/layout/process4"/>
    <dgm:cxn modelId="{EFCDFCAC-550A-4520-9956-A0E9E32C98DB}" type="presParOf" srcId="{3640F495-9F85-4BF8-B5AF-38313A424B1D}" destId="{7F609B47-F5C3-4E91-8880-C22F180CDB8B}" srcOrd="1" destOrd="0" presId="urn:microsoft.com/office/officeart/2005/8/layout/process4"/>
    <dgm:cxn modelId="{5212F57A-D028-400D-B0E1-1868DE3E1A41}" type="presParOf" srcId="{3640F495-9F85-4BF8-B5AF-38313A424B1D}" destId="{E4D43A57-3203-4A7A-B40E-DFEE47D0874D}" srcOrd="2" destOrd="0" presId="urn:microsoft.com/office/officeart/2005/8/layout/process4"/>
    <dgm:cxn modelId="{A5B74793-FC4B-43BD-B15E-A5BF4B3CC11D}" type="presParOf" srcId="{E4D43A57-3203-4A7A-B40E-DFEE47D0874D}" destId="{163AE3FC-3E10-44DA-A204-FAB6B71ADF4F}" srcOrd="0" destOrd="0" presId="urn:microsoft.com/office/officeart/2005/8/layout/process4"/>
    <dgm:cxn modelId="{81F21D51-F44B-48C3-B29A-C7B91F19501A}" type="presParOf" srcId="{E4D43A57-3203-4A7A-B40E-DFEE47D0874D}" destId="{13CCF1A1-D08C-41A8-B603-A6E8927E34C1}" srcOrd="1" destOrd="0" presId="urn:microsoft.com/office/officeart/2005/8/layout/process4"/>
    <dgm:cxn modelId="{C254175D-B861-4EFE-83C0-7CDC8FC6A6EE}" type="presParOf" srcId="{E4D43A57-3203-4A7A-B40E-DFEE47D0874D}" destId="{106A2CAB-6E2E-4A2E-9191-530C5FEF2B23}" srcOrd="2" destOrd="0" presId="urn:microsoft.com/office/officeart/2005/8/layout/process4"/>
    <dgm:cxn modelId="{D243CDE2-7191-439D-986B-048CE5D3F33D}" type="presParOf" srcId="{106A2CAB-6E2E-4A2E-9191-530C5FEF2B23}" destId="{FB6AAB18-B7E9-4A43-BD12-BC011920F292}" srcOrd="0" destOrd="0" presId="urn:microsoft.com/office/officeart/2005/8/layout/process4"/>
    <dgm:cxn modelId="{32EE8F0C-D600-47E2-A700-59CFFBBF027C}" type="presParOf" srcId="{106A2CAB-6E2E-4A2E-9191-530C5FEF2B23}" destId="{E2EBA802-0627-4D84-B871-6D62DB8FE096}" srcOrd="1" destOrd="0" presId="urn:microsoft.com/office/officeart/2005/8/layout/process4"/>
    <dgm:cxn modelId="{5DE8AA12-03C0-486D-95AB-162986490528}" type="presParOf" srcId="{106A2CAB-6E2E-4A2E-9191-530C5FEF2B23}" destId="{E8177193-078A-46AA-90C7-18E125016985}" srcOrd="2" destOrd="0" presId="urn:microsoft.com/office/officeart/2005/8/layout/process4"/>
    <dgm:cxn modelId="{CEC323AB-F440-420E-A85D-3BE7E5D21D87}" type="presParOf" srcId="{106A2CAB-6E2E-4A2E-9191-530C5FEF2B23}" destId="{90A70839-3935-4561-A631-FC8261EDDE10}" srcOrd="3" destOrd="0" presId="urn:microsoft.com/office/officeart/2005/8/layout/process4"/>
    <dgm:cxn modelId="{0642F9BF-E465-459E-A53A-242F506661E1}" type="presParOf" srcId="{106A2CAB-6E2E-4A2E-9191-530C5FEF2B23}" destId="{B2396BD7-63F5-4B0B-8BF9-25F7327B5B57}" srcOrd="4"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AA5A06-8964-4A74-B54A-06B817AB2A5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A67E53F-559F-499D-82F1-F95DF704DFBE}">
      <dgm:prSet/>
      <dgm:spPr/>
      <dgm:t>
        <a:bodyPr/>
        <a:lstStyle/>
        <a:p>
          <a:r>
            <a:rPr lang="en-US"/>
            <a:t>Priority 1 calls are generally 911 calls and immediate response calls with life-threatening circumstances.</a:t>
          </a:r>
        </a:p>
      </dgm:t>
    </dgm:pt>
    <dgm:pt modelId="{5EA901D2-2FB8-4248-8A35-DE8C3468D3FE}" type="parTrans" cxnId="{D5CCEE4F-BC85-4183-B65F-531718A1D163}">
      <dgm:prSet/>
      <dgm:spPr/>
      <dgm:t>
        <a:bodyPr/>
        <a:lstStyle/>
        <a:p>
          <a:endParaRPr lang="en-US"/>
        </a:p>
      </dgm:t>
    </dgm:pt>
    <dgm:pt modelId="{EF038579-2605-45FB-B9A4-AB02231D371A}" type="sibTrans" cxnId="{D5CCEE4F-BC85-4183-B65F-531718A1D163}">
      <dgm:prSet/>
      <dgm:spPr/>
      <dgm:t>
        <a:bodyPr/>
        <a:lstStyle/>
        <a:p>
          <a:endParaRPr lang="en-US"/>
        </a:p>
      </dgm:t>
    </dgm:pt>
    <dgm:pt modelId="{DC5FFC48-9A5D-4683-87C3-DA4DDDE55933}">
      <dgm:prSet/>
      <dgm:spPr/>
      <dgm:t>
        <a:bodyPr/>
        <a:lstStyle/>
        <a:p>
          <a:r>
            <a:rPr lang="en-US" dirty="0"/>
            <a:t>Priority 2 calls are generally immediate response calls with property, threats, or potential of escalation. </a:t>
          </a:r>
        </a:p>
      </dgm:t>
    </dgm:pt>
    <dgm:pt modelId="{F1C61862-A7E8-49AA-9EFA-96CE35697310}" type="parTrans" cxnId="{FA15F2D1-FD67-4A25-B299-E2E39960A2C7}">
      <dgm:prSet/>
      <dgm:spPr/>
      <dgm:t>
        <a:bodyPr/>
        <a:lstStyle/>
        <a:p>
          <a:endParaRPr lang="en-US"/>
        </a:p>
      </dgm:t>
    </dgm:pt>
    <dgm:pt modelId="{F16CF89F-A9F9-43ED-9659-65311FF1F4AE}" type="sibTrans" cxnId="{FA15F2D1-FD67-4A25-B299-E2E39960A2C7}">
      <dgm:prSet/>
      <dgm:spPr/>
      <dgm:t>
        <a:bodyPr/>
        <a:lstStyle/>
        <a:p>
          <a:endParaRPr lang="en-US"/>
        </a:p>
      </dgm:t>
    </dgm:pt>
    <dgm:pt modelId="{CB0620CE-86F6-4BE3-8862-70265BCAB9F9}">
      <dgm:prSet/>
      <dgm:spPr/>
      <dgm:t>
        <a:bodyPr/>
        <a:lstStyle/>
        <a:p>
          <a:r>
            <a:rPr lang="en-US" dirty="0"/>
            <a:t>Priority 3 calls are non-immediate response calls such as counter calls.</a:t>
          </a:r>
        </a:p>
      </dgm:t>
    </dgm:pt>
    <dgm:pt modelId="{7DCCCDDF-E79B-42A5-BD00-D0F2B1709AE2}" type="parTrans" cxnId="{4A5F05E0-0104-47B8-979B-1E68CEEE4BE2}">
      <dgm:prSet/>
      <dgm:spPr/>
      <dgm:t>
        <a:bodyPr/>
        <a:lstStyle/>
        <a:p>
          <a:endParaRPr lang="en-US"/>
        </a:p>
      </dgm:t>
    </dgm:pt>
    <dgm:pt modelId="{49315735-E844-4B2C-ACFC-3E2B42125FED}" type="sibTrans" cxnId="{4A5F05E0-0104-47B8-979B-1E68CEEE4BE2}">
      <dgm:prSet/>
      <dgm:spPr/>
      <dgm:t>
        <a:bodyPr/>
        <a:lstStyle/>
        <a:p>
          <a:endParaRPr lang="en-US"/>
        </a:p>
      </dgm:t>
    </dgm:pt>
    <dgm:pt modelId="{157B4B32-4C33-4EB8-8C08-C1CC9D6D2518}">
      <dgm:prSet/>
      <dgm:spPr/>
      <dgm:t>
        <a:bodyPr/>
        <a:lstStyle/>
        <a:p>
          <a:r>
            <a:rPr lang="en-US" dirty="0"/>
            <a:t>Priority 4 calls are generally routine response calls such as traffic stops and civil problems. </a:t>
          </a:r>
        </a:p>
      </dgm:t>
    </dgm:pt>
    <dgm:pt modelId="{9C984F47-3EFB-47F4-A880-3D5D68ACBD5E}" type="parTrans" cxnId="{363D9EE4-110C-414E-AF86-F97FA7C45852}">
      <dgm:prSet/>
      <dgm:spPr/>
      <dgm:t>
        <a:bodyPr/>
        <a:lstStyle/>
        <a:p>
          <a:endParaRPr lang="en-US"/>
        </a:p>
      </dgm:t>
    </dgm:pt>
    <dgm:pt modelId="{8A9CAECE-F6BA-4E57-B7A4-2C67F3127453}" type="sibTrans" cxnId="{363D9EE4-110C-414E-AF86-F97FA7C45852}">
      <dgm:prSet/>
      <dgm:spPr/>
      <dgm:t>
        <a:bodyPr/>
        <a:lstStyle/>
        <a:p>
          <a:endParaRPr lang="en-US"/>
        </a:p>
      </dgm:t>
    </dgm:pt>
    <dgm:pt modelId="{A109E665-0339-496E-B447-7613B9119B7F}" type="pres">
      <dgm:prSet presAssocID="{CBAA5A06-8964-4A74-B54A-06B817AB2A52}" presName="vert0" presStyleCnt="0">
        <dgm:presLayoutVars>
          <dgm:dir/>
          <dgm:animOne val="branch"/>
          <dgm:animLvl val="lvl"/>
        </dgm:presLayoutVars>
      </dgm:prSet>
      <dgm:spPr/>
    </dgm:pt>
    <dgm:pt modelId="{F1B3696C-21A3-4CA6-ACAB-60A81C94D85A}" type="pres">
      <dgm:prSet presAssocID="{FA67E53F-559F-499D-82F1-F95DF704DFBE}" presName="thickLine" presStyleLbl="alignNode1" presStyleIdx="0" presStyleCnt="4"/>
      <dgm:spPr/>
    </dgm:pt>
    <dgm:pt modelId="{AFFFC728-2BB9-452D-8D9C-E3B2C968D196}" type="pres">
      <dgm:prSet presAssocID="{FA67E53F-559F-499D-82F1-F95DF704DFBE}" presName="horz1" presStyleCnt="0"/>
      <dgm:spPr/>
    </dgm:pt>
    <dgm:pt modelId="{BEA402B1-C90B-4A32-9F37-F4800A6B10F0}" type="pres">
      <dgm:prSet presAssocID="{FA67E53F-559F-499D-82F1-F95DF704DFBE}" presName="tx1" presStyleLbl="revTx" presStyleIdx="0" presStyleCnt="4"/>
      <dgm:spPr/>
    </dgm:pt>
    <dgm:pt modelId="{1763A08E-1B69-4C6B-B76C-F405EBB9E83E}" type="pres">
      <dgm:prSet presAssocID="{FA67E53F-559F-499D-82F1-F95DF704DFBE}" presName="vert1" presStyleCnt="0"/>
      <dgm:spPr/>
    </dgm:pt>
    <dgm:pt modelId="{51E2912B-7A60-4BFE-AE0C-5742FCD5C468}" type="pres">
      <dgm:prSet presAssocID="{DC5FFC48-9A5D-4683-87C3-DA4DDDE55933}" presName="thickLine" presStyleLbl="alignNode1" presStyleIdx="1" presStyleCnt="4"/>
      <dgm:spPr/>
    </dgm:pt>
    <dgm:pt modelId="{3619B6C1-8F3D-4901-9363-E2D5645514F1}" type="pres">
      <dgm:prSet presAssocID="{DC5FFC48-9A5D-4683-87C3-DA4DDDE55933}" presName="horz1" presStyleCnt="0"/>
      <dgm:spPr/>
    </dgm:pt>
    <dgm:pt modelId="{3D86B740-B90A-4091-BE45-C8940CFDF24E}" type="pres">
      <dgm:prSet presAssocID="{DC5FFC48-9A5D-4683-87C3-DA4DDDE55933}" presName="tx1" presStyleLbl="revTx" presStyleIdx="1" presStyleCnt="4"/>
      <dgm:spPr/>
    </dgm:pt>
    <dgm:pt modelId="{17460061-98F4-4D12-81BE-8830ABA518C9}" type="pres">
      <dgm:prSet presAssocID="{DC5FFC48-9A5D-4683-87C3-DA4DDDE55933}" presName="vert1" presStyleCnt="0"/>
      <dgm:spPr/>
    </dgm:pt>
    <dgm:pt modelId="{588C424C-A3D6-43B0-81AB-649475D07EDF}" type="pres">
      <dgm:prSet presAssocID="{CB0620CE-86F6-4BE3-8862-70265BCAB9F9}" presName="thickLine" presStyleLbl="alignNode1" presStyleIdx="2" presStyleCnt="4"/>
      <dgm:spPr/>
    </dgm:pt>
    <dgm:pt modelId="{FDA8D5B3-C022-4402-A515-86D194B15754}" type="pres">
      <dgm:prSet presAssocID="{CB0620CE-86F6-4BE3-8862-70265BCAB9F9}" presName="horz1" presStyleCnt="0"/>
      <dgm:spPr/>
    </dgm:pt>
    <dgm:pt modelId="{DE09C42A-C3BD-4DF9-9B37-62D03923E20A}" type="pres">
      <dgm:prSet presAssocID="{CB0620CE-86F6-4BE3-8862-70265BCAB9F9}" presName="tx1" presStyleLbl="revTx" presStyleIdx="2" presStyleCnt="4"/>
      <dgm:spPr/>
    </dgm:pt>
    <dgm:pt modelId="{E60B4D4C-4491-4078-9645-CB4E680E8B20}" type="pres">
      <dgm:prSet presAssocID="{CB0620CE-86F6-4BE3-8862-70265BCAB9F9}" presName="vert1" presStyleCnt="0"/>
      <dgm:spPr/>
    </dgm:pt>
    <dgm:pt modelId="{B5CE602C-B5B1-43F6-8EA9-D07FAF1AC414}" type="pres">
      <dgm:prSet presAssocID="{157B4B32-4C33-4EB8-8C08-C1CC9D6D2518}" presName="thickLine" presStyleLbl="alignNode1" presStyleIdx="3" presStyleCnt="4"/>
      <dgm:spPr/>
    </dgm:pt>
    <dgm:pt modelId="{82FA0398-0AE9-4DBD-B883-B7BB93408DE5}" type="pres">
      <dgm:prSet presAssocID="{157B4B32-4C33-4EB8-8C08-C1CC9D6D2518}" presName="horz1" presStyleCnt="0"/>
      <dgm:spPr/>
    </dgm:pt>
    <dgm:pt modelId="{5DFEFAA5-CD2F-4B68-8E9C-AB28C13F3029}" type="pres">
      <dgm:prSet presAssocID="{157B4B32-4C33-4EB8-8C08-C1CC9D6D2518}" presName="tx1" presStyleLbl="revTx" presStyleIdx="3" presStyleCnt="4"/>
      <dgm:spPr/>
    </dgm:pt>
    <dgm:pt modelId="{2B55B9FE-28A1-4623-8650-D42335EC63CC}" type="pres">
      <dgm:prSet presAssocID="{157B4B32-4C33-4EB8-8C08-C1CC9D6D2518}" presName="vert1" presStyleCnt="0"/>
      <dgm:spPr/>
    </dgm:pt>
  </dgm:ptLst>
  <dgm:cxnLst>
    <dgm:cxn modelId="{4118A91B-1B1C-4F6E-BE3E-2CCB79167078}" type="presOf" srcId="{DC5FFC48-9A5D-4683-87C3-DA4DDDE55933}" destId="{3D86B740-B90A-4091-BE45-C8940CFDF24E}" srcOrd="0" destOrd="0" presId="urn:microsoft.com/office/officeart/2008/layout/LinedList"/>
    <dgm:cxn modelId="{6918D62B-72D8-43A7-9D39-85A0C1E059FA}" type="presOf" srcId="{157B4B32-4C33-4EB8-8C08-C1CC9D6D2518}" destId="{5DFEFAA5-CD2F-4B68-8E9C-AB28C13F3029}" srcOrd="0" destOrd="0" presId="urn:microsoft.com/office/officeart/2008/layout/LinedList"/>
    <dgm:cxn modelId="{D5CCEE4F-BC85-4183-B65F-531718A1D163}" srcId="{CBAA5A06-8964-4A74-B54A-06B817AB2A52}" destId="{FA67E53F-559F-499D-82F1-F95DF704DFBE}" srcOrd="0" destOrd="0" parTransId="{5EA901D2-2FB8-4248-8A35-DE8C3468D3FE}" sibTransId="{EF038579-2605-45FB-B9A4-AB02231D371A}"/>
    <dgm:cxn modelId="{EDA2DF72-F994-4FA3-8816-99568DEC1206}" type="presOf" srcId="{CBAA5A06-8964-4A74-B54A-06B817AB2A52}" destId="{A109E665-0339-496E-B447-7613B9119B7F}" srcOrd="0" destOrd="0" presId="urn:microsoft.com/office/officeart/2008/layout/LinedList"/>
    <dgm:cxn modelId="{414B268F-06A2-4FFA-802D-256D4530330A}" type="presOf" srcId="{CB0620CE-86F6-4BE3-8862-70265BCAB9F9}" destId="{DE09C42A-C3BD-4DF9-9B37-62D03923E20A}" srcOrd="0" destOrd="0" presId="urn:microsoft.com/office/officeart/2008/layout/LinedList"/>
    <dgm:cxn modelId="{FA15F2D1-FD67-4A25-B299-E2E39960A2C7}" srcId="{CBAA5A06-8964-4A74-B54A-06B817AB2A52}" destId="{DC5FFC48-9A5D-4683-87C3-DA4DDDE55933}" srcOrd="1" destOrd="0" parTransId="{F1C61862-A7E8-49AA-9EFA-96CE35697310}" sibTransId="{F16CF89F-A9F9-43ED-9659-65311FF1F4AE}"/>
    <dgm:cxn modelId="{4A5F05E0-0104-47B8-979B-1E68CEEE4BE2}" srcId="{CBAA5A06-8964-4A74-B54A-06B817AB2A52}" destId="{CB0620CE-86F6-4BE3-8862-70265BCAB9F9}" srcOrd="2" destOrd="0" parTransId="{7DCCCDDF-E79B-42A5-BD00-D0F2B1709AE2}" sibTransId="{49315735-E844-4B2C-ACFC-3E2B42125FED}"/>
    <dgm:cxn modelId="{363D9EE4-110C-414E-AF86-F97FA7C45852}" srcId="{CBAA5A06-8964-4A74-B54A-06B817AB2A52}" destId="{157B4B32-4C33-4EB8-8C08-C1CC9D6D2518}" srcOrd="3" destOrd="0" parTransId="{9C984F47-3EFB-47F4-A880-3D5D68ACBD5E}" sibTransId="{8A9CAECE-F6BA-4E57-B7A4-2C67F3127453}"/>
    <dgm:cxn modelId="{8635B7EF-451D-4A63-A956-D4DAC33ED971}" type="presOf" srcId="{FA67E53F-559F-499D-82F1-F95DF704DFBE}" destId="{BEA402B1-C90B-4A32-9F37-F4800A6B10F0}" srcOrd="0" destOrd="0" presId="urn:microsoft.com/office/officeart/2008/layout/LinedList"/>
    <dgm:cxn modelId="{81CF7904-5CAD-437D-84CC-6C87938743D4}" type="presParOf" srcId="{A109E665-0339-496E-B447-7613B9119B7F}" destId="{F1B3696C-21A3-4CA6-ACAB-60A81C94D85A}" srcOrd="0" destOrd="0" presId="urn:microsoft.com/office/officeart/2008/layout/LinedList"/>
    <dgm:cxn modelId="{D2B28C04-3E1E-45DC-82B6-F9DE9987B14C}" type="presParOf" srcId="{A109E665-0339-496E-B447-7613B9119B7F}" destId="{AFFFC728-2BB9-452D-8D9C-E3B2C968D196}" srcOrd="1" destOrd="0" presId="urn:microsoft.com/office/officeart/2008/layout/LinedList"/>
    <dgm:cxn modelId="{51C9A6B5-EBF1-45EC-9D9E-6E41DDC9F481}" type="presParOf" srcId="{AFFFC728-2BB9-452D-8D9C-E3B2C968D196}" destId="{BEA402B1-C90B-4A32-9F37-F4800A6B10F0}" srcOrd="0" destOrd="0" presId="urn:microsoft.com/office/officeart/2008/layout/LinedList"/>
    <dgm:cxn modelId="{ED5F0C0D-2510-4B43-B4E5-8FEB36A5A797}" type="presParOf" srcId="{AFFFC728-2BB9-452D-8D9C-E3B2C968D196}" destId="{1763A08E-1B69-4C6B-B76C-F405EBB9E83E}" srcOrd="1" destOrd="0" presId="urn:microsoft.com/office/officeart/2008/layout/LinedList"/>
    <dgm:cxn modelId="{F1A3BB98-E342-4F3D-B214-B1C87CA47011}" type="presParOf" srcId="{A109E665-0339-496E-B447-7613B9119B7F}" destId="{51E2912B-7A60-4BFE-AE0C-5742FCD5C468}" srcOrd="2" destOrd="0" presId="urn:microsoft.com/office/officeart/2008/layout/LinedList"/>
    <dgm:cxn modelId="{6634D473-EE5C-41E6-824E-621FBA3EE54D}" type="presParOf" srcId="{A109E665-0339-496E-B447-7613B9119B7F}" destId="{3619B6C1-8F3D-4901-9363-E2D5645514F1}" srcOrd="3" destOrd="0" presId="urn:microsoft.com/office/officeart/2008/layout/LinedList"/>
    <dgm:cxn modelId="{793A9B92-A60A-447C-8E25-59885E6852EE}" type="presParOf" srcId="{3619B6C1-8F3D-4901-9363-E2D5645514F1}" destId="{3D86B740-B90A-4091-BE45-C8940CFDF24E}" srcOrd="0" destOrd="0" presId="urn:microsoft.com/office/officeart/2008/layout/LinedList"/>
    <dgm:cxn modelId="{E322268E-06B4-42C6-B90F-E7C2F2CCF79D}" type="presParOf" srcId="{3619B6C1-8F3D-4901-9363-E2D5645514F1}" destId="{17460061-98F4-4D12-81BE-8830ABA518C9}" srcOrd="1" destOrd="0" presId="urn:microsoft.com/office/officeart/2008/layout/LinedList"/>
    <dgm:cxn modelId="{C6EE6E19-A507-4EBD-9415-910FD88C81FA}" type="presParOf" srcId="{A109E665-0339-496E-B447-7613B9119B7F}" destId="{588C424C-A3D6-43B0-81AB-649475D07EDF}" srcOrd="4" destOrd="0" presId="urn:microsoft.com/office/officeart/2008/layout/LinedList"/>
    <dgm:cxn modelId="{01E07AB8-EB2B-45AE-933F-ACCB09E425D9}" type="presParOf" srcId="{A109E665-0339-496E-B447-7613B9119B7F}" destId="{FDA8D5B3-C022-4402-A515-86D194B15754}" srcOrd="5" destOrd="0" presId="urn:microsoft.com/office/officeart/2008/layout/LinedList"/>
    <dgm:cxn modelId="{EB804B50-0A29-4FB4-B456-075808190E5D}" type="presParOf" srcId="{FDA8D5B3-C022-4402-A515-86D194B15754}" destId="{DE09C42A-C3BD-4DF9-9B37-62D03923E20A}" srcOrd="0" destOrd="0" presId="urn:microsoft.com/office/officeart/2008/layout/LinedList"/>
    <dgm:cxn modelId="{1A960E17-B613-4853-8BF5-03A92EB73DEE}" type="presParOf" srcId="{FDA8D5B3-C022-4402-A515-86D194B15754}" destId="{E60B4D4C-4491-4078-9645-CB4E680E8B20}" srcOrd="1" destOrd="0" presId="urn:microsoft.com/office/officeart/2008/layout/LinedList"/>
    <dgm:cxn modelId="{906C6388-4CB6-4FE4-9C44-B98E335DA325}" type="presParOf" srcId="{A109E665-0339-496E-B447-7613B9119B7F}" destId="{B5CE602C-B5B1-43F6-8EA9-D07FAF1AC414}" srcOrd="6" destOrd="0" presId="urn:microsoft.com/office/officeart/2008/layout/LinedList"/>
    <dgm:cxn modelId="{4F8F353C-B8BA-4D83-8F4D-8F88CA17B06E}" type="presParOf" srcId="{A109E665-0339-496E-B447-7613B9119B7F}" destId="{82FA0398-0AE9-4DBD-B883-B7BB93408DE5}" srcOrd="7" destOrd="0" presId="urn:microsoft.com/office/officeart/2008/layout/LinedList"/>
    <dgm:cxn modelId="{C5F06DA7-0F71-4CEC-88D2-94AE2DAD698C}" type="presParOf" srcId="{82FA0398-0AE9-4DBD-B883-B7BB93408DE5}" destId="{5DFEFAA5-CD2F-4B68-8E9C-AB28C13F3029}" srcOrd="0" destOrd="0" presId="urn:microsoft.com/office/officeart/2008/layout/LinedList"/>
    <dgm:cxn modelId="{004CE93C-E851-400D-8886-9B866205040D}" type="presParOf" srcId="{82FA0398-0AE9-4DBD-B883-B7BB93408DE5}" destId="{2B55B9FE-28A1-4623-8650-D42335EC63C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CB35E4-CFE1-43C3-87CB-2C6F04D0A94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E769904-BBB1-407D-81F5-330BC1798DE3}">
      <dgm:prSet/>
      <dgm:spPr/>
      <dgm:t>
        <a:bodyPr/>
        <a:lstStyle/>
        <a:p>
          <a:r>
            <a:rPr lang="en-US"/>
            <a:t>“We also concluded that the SCSO provides an effective level of patrol resources and that service levels in the City of Live Oak are consistent with or better than those provided countywide. For instance, the SCSO typically allocates at least one deputy per shift to cover Live Oak beats.” </a:t>
          </a:r>
        </a:p>
      </dgm:t>
    </dgm:pt>
    <dgm:pt modelId="{87C10771-7AB7-4D33-B872-9D509266E23B}" type="parTrans" cxnId="{1CBEF12D-4592-4300-8684-E4739E566E57}">
      <dgm:prSet/>
      <dgm:spPr/>
      <dgm:t>
        <a:bodyPr/>
        <a:lstStyle/>
        <a:p>
          <a:endParaRPr lang="en-US"/>
        </a:p>
      </dgm:t>
    </dgm:pt>
    <dgm:pt modelId="{570968C4-5EE9-4620-9F56-62D7E5DFA60D}" type="sibTrans" cxnId="{1CBEF12D-4592-4300-8684-E4739E566E57}">
      <dgm:prSet/>
      <dgm:spPr/>
      <dgm:t>
        <a:bodyPr/>
        <a:lstStyle/>
        <a:p>
          <a:endParaRPr lang="en-US"/>
        </a:p>
      </dgm:t>
    </dgm:pt>
    <dgm:pt modelId="{0139784C-890A-40B9-B921-FA72517D35B5}">
      <dgm:prSet/>
      <dgm:spPr/>
      <dgm:t>
        <a:bodyPr/>
        <a:lstStyle/>
        <a:p>
          <a:r>
            <a:rPr lang="en-US" dirty="0"/>
            <a:t>“For instance, the data shows that the City of Live Oak accounts for an average of 25% of the total calls for service received by the dispatch center. This is consistent with the City’s size, which represents 32% of the Sutter County population excluding the City of Yuba City.” </a:t>
          </a:r>
        </a:p>
      </dgm:t>
    </dgm:pt>
    <dgm:pt modelId="{FF2EB89F-4EC4-4B2C-AD5F-CE8032446094}" type="parTrans" cxnId="{1E4D179E-8288-45B8-A941-76AF7A8918C2}">
      <dgm:prSet/>
      <dgm:spPr/>
      <dgm:t>
        <a:bodyPr/>
        <a:lstStyle/>
        <a:p>
          <a:endParaRPr lang="en-US"/>
        </a:p>
      </dgm:t>
    </dgm:pt>
    <dgm:pt modelId="{1994A1F8-8AA5-4FDF-8D1C-373B98295EE1}" type="sibTrans" cxnId="{1E4D179E-8288-45B8-A941-76AF7A8918C2}">
      <dgm:prSet/>
      <dgm:spPr/>
      <dgm:t>
        <a:bodyPr/>
        <a:lstStyle/>
        <a:p>
          <a:endParaRPr lang="en-US"/>
        </a:p>
      </dgm:t>
    </dgm:pt>
    <dgm:pt modelId="{44891C12-6FE5-4C48-83BF-D71396E9A4A2}">
      <dgm:prSet/>
      <dgm:spPr/>
      <dgm:t>
        <a:bodyPr/>
        <a:lstStyle/>
        <a:p>
          <a:pPr algn="ctr"/>
          <a:r>
            <a:rPr lang="en-US" dirty="0"/>
            <a:t>Sutter County Sheriff’s Office Organization Assessment and Staffing Study, 2022</a:t>
          </a:r>
        </a:p>
      </dgm:t>
    </dgm:pt>
    <dgm:pt modelId="{C2644FFF-BA48-40C6-80C4-6AB6A1E4DD9E}" type="parTrans" cxnId="{2836A5D4-3CC5-4359-866E-67D37FEC5658}">
      <dgm:prSet/>
      <dgm:spPr/>
      <dgm:t>
        <a:bodyPr/>
        <a:lstStyle/>
        <a:p>
          <a:endParaRPr lang="en-US"/>
        </a:p>
      </dgm:t>
    </dgm:pt>
    <dgm:pt modelId="{009D66D2-3F5E-41C0-9A94-7FB13D4654C5}" type="sibTrans" cxnId="{2836A5D4-3CC5-4359-866E-67D37FEC5658}">
      <dgm:prSet/>
      <dgm:spPr/>
      <dgm:t>
        <a:bodyPr/>
        <a:lstStyle/>
        <a:p>
          <a:endParaRPr lang="en-US"/>
        </a:p>
      </dgm:t>
    </dgm:pt>
    <dgm:pt modelId="{43D75CE8-A5EF-4F25-AAEE-0B5FC9969ED0}" type="pres">
      <dgm:prSet presAssocID="{E3CB35E4-CFE1-43C3-87CB-2C6F04D0A942}" presName="linear" presStyleCnt="0">
        <dgm:presLayoutVars>
          <dgm:animLvl val="lvl"/>
          <dgm:resizeHandles val="exact"/>
        </dgm:presLayoutVars>
      </dgm:prSet>
      <dgm:spPr/>
    </dgm:pt>
    <dgm:pt modelId="{1B4BAFFE-814A-4CCD-BF2D-9403DC3F4A73}" type="pres">
      <dgm:prSet presAssocID="{2E769904-BBB1-407D-81F5-330BC1798DE3}" presName="parentText" presStyleLbl="node1" presStyleIdx="0" presStyleCnt="2">
        <dgm:presLayoutVars>
          <dgm:chMax val="0"/>
          <dgm:bulletEnabled val="1"/>
        </dgm:presLayoutVars>
      </dgm:prSet>
      <dgm:spPr/>
    </dgm:pt>
    <dgm:pt modelId="{02B5FD33-2687-426B-906F-9B623948B47B}" type="pres">
      <dgm:prSet presAssocID="{570968C4-5EE9-4620-9F56-62D7E5DFA60D}" presName="spacer" presStyleCnt="0"/>
      <dgm:spPr/>
    </dgm:pt>
    <dgm:pt modelId="{CB4850A2-2AB0-415A-A8D5-D735A4C095F7}" type="pres">
      <dgm:prSet presAssocID="{0139784C-890A-40B9-B921-FA72517D35B5}" presName="parentText" presStyleLbl="node1" presStyleIdx="1" presStyleCnt="2">
        <dgm:presLayoutVars>
          <dgm:chMax val="0"/>
          <dgm:bulletEnabled val="1"/>
        </dgm:presLayoutVars>
      </dgm:prSet>
      <dgm:spPr/>
    </dgm:pt>
    <dgm:pt modelId="{68F21EE5-34AD-4643-AC61-D976B1BD5CA5}" type="pres">
      <dgm:prSet presAssocID="{0139784C-890A-40B9-B921-FA72517D35B5}" presName="childText" presStyleLbl="revTx" presStyleIdx="0" presStyleCnt="1">
        <dgm:presLayoutVars>
          <dgm:bulletEnabled val="1"/>
        </dgm:presLayoutVars>
      </dgm:prSet>
      <dgm:spPr/>
    </dgm:pt>
  </dgm:ptLst>
  <dgm:cxnLst>
    <dgm:cxn modelId="{076BE809-2DE7-4F55-8DA0-94547DC9A792}" type="presOf" srcId="{E3CB35E4-CFE1-43C3-87CB-2C6F04D0A942}" destId="{43D75CE8-A5EF-4F25-AAEE-0B5FC9969ED0}" srcOrd="0" destOrd="0" presId="urn:microsoft.com/office/officeart/2005/8/layout/vList2"/>
    <dgm:cxn modelId="{43832822-6D96-4780-9EBB-723E5E9989E9}" type="presOf" srcId="{44891C12-6FE5-4C48-83BF-D71396E9A4A2}" destId="{68F21EE5-34AD-4643-AC61-D976B1BD5CA5}" srcOrd="0" destOrd="0" presId="urn:microsoft.com/office/officeart/2005/8/layout/vList2"/>
    <dgm:cxn modelId="{1CBEF12D-4592-4300-8684-E4739E566E57}" srcId="{E3CB35E4-CFE1-43C3-87CB-2C6F04D0A942}" destId="{2E769904-BBB1-407D-81F5-330BC1798DE3}" srcOrd="0" destOrd="0" parTransId="{87C10771-7AB7-4D33-B872-9D509266E23B}" sibTransId="{570968C4-5EE9-4620-9F56-62D7E5DFA60D}"/>
    <dgm:cxn modelId="{E3BF0531-7549-4F3B-9ABD-1F2DE21F3E8B}" type="presOf" srcId="{0139784C-890A-40B9-B921-FA72517D35B5}" destId="{CB4850A2-2AB0-415A-A8D5-D735A4C095F7}" srcOrd="0" destOrd="0" presId="urn:microsoft.com/office/officeart/2005/8/layout/vList2"/>
    <dgm:cxn modelId="{1E4D179E-8288-45B8-A941-76AF7A8918C2}" srcId="{E3CB35E4-CFE1-43C3-87CB-2C6F04D0A942}" destId="{0139784C-890A-40B9-B921-FA72517D35B5}" srcOrd="1" destOrd="0" parTransId="{FF2EB89F-4EC4-4B2C-AD5F-CE8032446094}" sibTransId="{1994A1F8-8AA5-4FDF-8D1C-373B98295EE1}"/>
    <dgm:cxn modelId="{901AC0C4-5718-464F-BED5-F3136F31C0C2}" type="presOf" srcId="{2E769904-BBB1-407D-81F5-330BC1798DE3}" destId="{1B4BAFFE-814A-4CCD-BF2D-9403DC3F4A73}" srcOrd="0" destOrd="0" presId="urn:microsoft.com/office/officeart/2005/8/layout/vList2"/>
    <dgm:cxn modelId="{2836A5D4-3CC5-4359-866E-67D37FEC5658}" srcId="{0139784C-890A-40B9-B921-FA72517D35B5}" destId="{44891C12-6FE5-4C48-83BF-D71396E9A4A2}" srcOrd="0" destOrd="0" parTransId="{C2644FFF-BA48-40C6-80C4-6AB6A1E4DD9E}" sibTransId="{009D66D2-3F5E-41C0-9A94-7FB13D4654C5}"/>
    <dgm:cxn modelId="{53B0D0E6-6962-4338-902F-0658354D7456}" type="presParOf" srcId="{43D75CE8-A5EF-4F25-AAEE-0B5FC9969ED0}" destId="{1B4BAFFE-814A-4CCD-BF2D-9403DC3F4A73}" srcOrd="0" destOrd="0" presId="urn:microsoft.com/office/officeart/2005/8/layout/vList2"/>
    <dgm:cxn modelId="{55B10485-8C09-48A5-8469-D9D522B8D384}" type="presParOf" srcId="{43D75CE8-A5EF-4F25-AAEE-0B5FC9969ED0}" destId="{02B5FD33-2687-426B-906F-9B623948B47B}" srcOrd="1" destOrd="0" presId="urn:microsoft.com/office/officeart/2005/8/layout/vList2"/>
    <dgm:cxn modelId="{1E03D6B5-C09B-4DFD-ABA0-6D655ACC086F}" type="presParOf" srcId="{43D75CE8-A5EF-4F25-AAEE-0B5FC9969ED0}" destId="{CB4850A2-2AB0-415A-A8D5-D735A4C095F7}" srcOrd="2" destOrd="0" presId="urn:microsoft.com/office/officeart/2005/8/layout/vList2"/>
    <dgm:cxn modelId="{C291A7FE-00E2-457F-851A-DCCA0034770E}" type="presParOf" srcId="{43D75CE8-A5EF-4F25-AAEE-0B5FC9969ED0}" destId="{68F21EE5-34AD-4643-AC61-D976B1BD5CA5}"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4079E2-2421-4C59-A34D-D7D11A224CB4}"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64B55224-4D4E-4820-BF6D-CAA24464561C}">
      <dgm:prSet/>
      <dgm:spPr/>
      <dgm:t>
        <a:bodyPr/>
        <a:lstStyle/>
        <a:p>
          <a:pPr>
            <a:lnSpc>
              <a:spcPct val="100000"/>
            </a:lnSpc>
            <a:defRPr b="1"/>
          </a:pPr>
          <a:r>
            <a:rPr lang="en-US" b="1"/>
            <a:t>California Constitution Article I - Declaration of Rights, Section 1. </a:t>
          </a:r>
          <a:endParaRPr lang="en-US"/>
        </a:p>
      </dgm:t>
    </dgm:pt>
    <dgm:pt modelId="{0975838F-9F0B-4ED8-B667-2BE7438AE5C5}" type="parTrans" cxnId="{F1E846FB-FEA9-4FEF-961B-895B6BABD487}">
      <dgm:prSet/>
      <dgm:spPr/>
      <dgm:t>
        <a:bodyPr/>
        <a:lstStyle/>
        <a:p>
          <a:endParaRPr lang="en-US"/>
        </a:p>
      </dgm:t>
    </dgm:pt>
    <dgm:pt modelId="{5A8372F4-D5E4-45F6-9D52-5840AFF32613}" type="sibTrans" cxnId="{F1E846FB-FEA9-4FEF-961B-895B6BABD487}">
      <dgm:prSet/>
      <dgm:spPr/>
      <dgm:t>
        <a:bodyPr/>
        <a:lstStyle/>
        <a:p>
          <a:endParaRPr lang="en-US"/>
        </a:p>
      </dgm:t>
    </dgm:pt>
    <dgm:pt modelId="{44AFBCD2-60BF-467D-AACD-06455C082F8F}">
      <dgm:prSet/>
      <dgm:spPr/>
      <dgm:t>
        <a:bodyPr/>
        <a:lstStyle/>
        <a:p>
          <a:pPr>
            <a:lnSpc>
              <a:spcPct val="100000"/>
            </a:lnSpc>
          </a:pPr>
          <a:r>
            <a:rPr lang="en-US"/>
            <a:t>All people are by nature free and independent and have inalienable rights. Among these are enjoying and defending life and liberty, acquiring, possessing, and protecting property, and pursuing and obtaining safety, happiness, and privacy.</a:t>
          </a:r>
        </a:p>
      </dgm:t>
    </dgm:pt>
    <dgm:pt modelId="{5B8959D4-3504-4940-89E3-43C9A6C4D430}" type="parTrans" cxnId="{846390F2-4C9E-4EDF-B700-5F16BEDF1CEB}">
      <dgm:prSet/>
      <dgm:spPr/>
      <dgm:t>
        <a:bodyPr/>
        <a:lstStyle/>
        <a:p>
          <a:endParaRPr lang="en-US"/>
        </a:p>
      </dgm:t>
    </dgm:pt>
    <dgm:pt modelId="{9DEB89D7-5D01-4E58-AF79-2ACE2BC51D5E}" type="sibTrans" cxnId="{846390F2-4C9E-4EDF-B700-5F16BEDF1CEB}">
      <dgm:prSet/>
      <dgm:spPr/>
      <dgm:t>
        <a:bodyPr/>
        <a:lstStyle/>
        <a:p>
          <a:endParaRPr lang="en-US"/>
        </a:p>
      </dgm:t>
    </dgm:pt>
    <dgm:pt modelId="{A8BE068C-E71D-4C57-B39A-D66156D4129D}">
      <dgm:prSet/>
      <dgm:spPr/>
      <dgm:t>
        <a:bodyPr/>
        <a:lstStyle/>
        <a:p>
          <a:pPr>
            <a:lnSpc>
              <a:spcPct val="100000"/>
            </a:lnSpc>
            <a:defRPr b="1"/>
          </a:pPr>
          <a:r>
            <a:rPr lang="en-US" b="1"/>
            <a:t>Incorporated cities typically have two primary options for providing law enforcement, as outlined in state law: </a:t>
          </a:r>
          <a:endParaRPr lang="en-US"/>
        </a:p>
      </dgm:t>
    </dgm:pt>
    <dgm:pt modelId="{669C429E-3F83-47D0-B783-78D583AA1115}" type="parTrans" cxnId="{E00B1A09-079B-48B3-ADB4-C7812AAF323E}">
      <dgm:prSet/>
      <dgm:spPr/>
      <dgm:t>
        <a:bodyPr/>
        <a:lstStyle/>
        <a:p>
          <a:endParaRPr lang="en-US"/>
        </a:p>
      </dgm:t>
    </dgm:pt>
    <dgm:pt modelId="{8AD2198E-D620-4D92-A1CB-B6D0B8624656}" type="sibTrans" cxnId="{E00B1A09-079B-48B3-ADB4-C7812AAF323E}">
      <dgm:prSet/>
      <dgm:spPr/>
      <dgm:t>
        <a:bodyPr/>
        <a:lstStyle/>
        <a:p>
          <a:endParaRPr lang="en-US"/>
        </a:p>
      </dgm:t>
    </dgm:pt>
    <dgm:pt modelId="{44B731BF-835E-48AB-AEC7-F9EF71634B4D}">
      <dgm:prSet/>
      <dgm:spPr/>
      <dgm:t>
        <a:bodyPr/>
        <a:lstStyle/>
        <a:p>
          <a:pPr>
            <a:lnSpc>
              <a:spcPct val="100000"/>
            </a:lnSpc>
          </a:pPr>
          <a:r>
            <a:rPr lang="en-US"/>
            <a:t>Establish a municipal police department: Create and fund its own police force, appointing a local police chief to manage the department. </a:t>
          </a:r>
        </a:p>
      </dgm:t>
    </dgm:pt>
    <dgm:pt modelId="{541E2FB0-B32F-425B-9D98-E5060EC1685E}" type="parTrans" cxnId="{688B675D-5909-431E-A2EE-A8138865748B}">
      <dgm:prSet/>
      <dgm:spPr/>
      <dgm:t>
        <a:bodyPr/>
        <a:lstStyle/>
        <a:p>
          <a:endParaRPr lang="en-US"/>
        </a:p>
      </dgm:t>
    </dgm:pt>
    <dgm:pt modelId="{B4256B99-BE7D-40B7-96EF-5689B6A253E7}" type="sibTrans" cxnId="{688B675D-5909-431E-A2EE-A8138865748B}">
      <dgm:prSet/>
      <dgm:spPr/>
      <dgm:t>
        <a:bodyPr/>
        <a:lstStyle/>
        <a:p>
          <a:endParaRPr lang="en-US"/>
        </a:p>
      </dgm:t>
    </dgm:pt>
    <dgm:pt modelId="{4E1857DB-14B0-482C-9556-9656E8EBA988}">
      <dgm:prSet/>
      <dgm:spPr/>
      <dgm:t>
        <a:bodyPr/>
        <a:lstStyle/>
        <a:p>
          <a:pPr>
            <a:lnSpc>
              <a:spcPct val="100000"/>
            </a:lnSpc>
          </a:pPr>
          <a:r>
            <a:rPr lang="en-US" dirty="0"/>
            <a:t>Contract with the county sheriff's office: A city can contract with the county sheriff to provide law enforcement services within its city limits. This is a common and often more cost-effective option, particularly for smaller cities.</a:t>
          </a:r>
        </a:p>
      </dgm:t>
    </dgm:pt>
    <dgm:pt modelId="{A053BCD9-00B3-40E9-9ED0-6C86A37479C8}" type="parTrans" cxnId="{BD9A5896-A1EA-479D-A9A4-5B2B205548DC}">
      <dgm:prSet/>
      <dgm:spPr/>
      <dgm:t>
        <a:bodyPr/>
        <a:lstStyle/>
        <a:p>
          <a:endParaRPr lang="en-US"/>
        </a:p>
      </dgm:t>
    </dgm:pt>
    <dgm:pt modelId="{7C89B80F-7A5F-43FE-987F-8C4CA9C84460}" type="sibTrans" cxnId="{BD9A5896-A1EA-479D-A9A4-5B2B205548DC}">
      <dgm:prSet/>
      <dgm:spPr/>
      <dgm:t>
        <a:bodyPr/>
        <a:lstStyle/>
        <a:p>
          <a:endParaRPr lang="en-US"/>
        </a:p>
      </dgm:t>
    </dgm:pt>
    <dgm:pt modelId="{2CD2D97B-4927-4D00-B5CA-43A05731C682}" type="pres">
      <dgm:prSet presAssocID="{D84079E2-2421-4C59-A34D-D7D11A224CB4}" presName="root" presStyleCnt="0">
        <dgm:presLayoutVars>
          <dgm:dir/>
          <dgm:resizeHandles val="exact"/>
        </dgm:presLayoutVars>
      </dgm:prSet>
      <dgm:spPr/>
    </dgm:pt>
    <dgm:pt modelId="{27ABB9C7-B10E-4CFC-850B-1666C4B1A329}" type="pres">
      <dgm:prSet presAssocID="{64B55224-4D4E-4820-BF6D-CAA24464561C}" presName="compNode" presStyleCnt="0"/>
      <dgm:spPr/>
    </dgm:pt>
    <dgm:pt modelId="{87A9F157-5145-4AD9-BD84-501FDEDC8711}" type="pres">
      <dgm:prSet presAssocID="{64B55224-4D4E-4820-BF6D-CAA24464561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F2B77937-DF01-4A89-AAA3-DF00A4E8C106}" type="pres">
      <dgm:prSet presAssocID="{64B55224-4D4E-4820-BF6D-CAA24464561C}" presName="iconSpace" presStyleCnt="0"/>
      <dgm:spPr/>
    </dgm:pt>
    <dgm:pt modelId="{35A12749-6D98-4F3D-BF56-0FCDEE2F5185}" type="pres">
      <dgm:prSet presAssocID="{64B55224-4D4E-4820-BF6D-CAA24464561C}" presName="parTx" presStyleLbl="revTx" presStyleIdx="0" presStyleCnt="4">
        <dgm:presLayoutVars>
          <dgm:chMax val="0"/>
          <dgm:chPref val="0"/>
        </dgm:presLayoutVars>
      </dgm:prSet>
      <dgm:spPr/>
    </dgm:pt>
    <dgm:pt modelId="{2DA7AC47-C1BB-4410-AD0F-B5E6C53B822E}" type="pres">
      <dgm:prSet presAssocID="{64B55224-4D4E-4820-BF6D-CAA24464561C}" presName="txSpace" presStyleCnt="0"/>
      <dgm:spPr/>
    </dgm:pt>
    <dgm:pt modelId="{CC50C31C-3F8F-4BB6-97CA-82AA04F5F211}" type="pres">
      <dgm:prSet presAssocID="{64B55224-4D4E-4820-BF6D-CAA24464561C}" presName="desTx" presStyleLbl="revTx" presStyleIdx="1" presStyleCnt="4">
        <dgm:presLayoutVars/>
      </dgm:prSet>
      <dgm:spPr/>
    </dgm:pt>
    <dgm:pt modelId="{2D332D81-9DB3-4282-97AF-183A66086631}" type="pres">
      <dgm:prSet presAssocID="{5A8372F4-D5E4-45F6-9D52-5840AFF32613}" presName="sibTrans" presStyleCnt="0"/>
      <dgm:spPr/>
    </dgm:pt>
    <dgm:pt modelId="{D30C48CF-1BD0-480E-97F1-1DE853AC897C}" type="pres">
      <dgm:prSet presAssocID="{A8BE068C-E71D-4C57-B39A-D66156D4129D}" presName="compNode" presStyleCnt="0"/>
      <dgm:spPr/>
    </dgm:pt>
    <dgm:pt modelId="{EBEB7309-9756-472D-898D-360B25FDD734}" type="pres">
      <dgm:prSet presAssocID="{A8BE068C-E71D-4C57-B39A-D66156D4129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A1497BEC-21D2-497D-A63B-3D8149C677B4}" type="pres">
      <dgm:prSet presAssocID="{A8BE068C-E71D-4C57-B39A-D66156D4129D}" presName="iconSpace" presStyleCnt="0"/>
      <dgm:spPr/>
    </dgm:pt>
    <dgm:pt modelId="{350160C5-039E-4D97-A823-BA1F1FB477A2}" type="pres">
      <dgm:prSet presAssocID="{A8BE068C-E71D-4C57-B39A-D66156D4129D}" presName="parTx" presStyleLbl="revTx" presStyleIdx="2" presStyleCnt="4">
        <dgm:presLayoutVars>
          <dgm:chMax val="0"/>
          <dgm:chPref val="0"/>
        </dgm:presLayoutVars>
      </dgm:prSet>
      <dgm:spPr/>
    </dgm:pt>
    <dgm:pt modelId="{D3420F8A-AFE6-4308-AEBE-1EA029474544}" type="pres">
      <dgm:prSet presAssocID="{A8BE068C-E71D-4C57-B39A-D66156D4129D}" presName="txSpace" presStyleCnt="0"/>
      <dgm:spPr/>
    </dgm:pt>
    <dgm:pt modelId="{E6A353AA-0362-49C4-9271-E10261017D96}" type="pres">
      <dgm:prSet presAssocID="{A8BE068C-E71D-4C57-B39A-D66156D4129D}" presName="desTx" presStyleLbl="revTx" presStyleIdx="3" presStyleCnt="4">
        <dgm:presLayoutVars/>
      </dgm:prSet>
      <dgm:spPr/>
    </dgm:pt>
  </dgm:ptLst>
  <dgm:cxnLst>
    <dgm:cxn modelId="{E00B1A09-079B-48B3-ADB4-C7812AAF323E}" srcId="{D84079E2-2421-4C59-A34D-D7D11A224CB4}" destId="{A8BE068C-E71D-4C57-B39A-D66156D4129D}" srcOrd="1" destOrd="0" parTransId="{669C429E-3F83-47D0-B783-78D583AA1115}" sibTransId="{8AD2198E-D620-4D92-A1CB-B6D0B8624656}"/>
    <dgm:cxn modelId="{6ADEA831-1DB1-4F60-B161-2B3D640E0240}" type="presOf" srcId="{44AFBCD2-60BF-467D-AACD-06455C082F8F}" destId="{CC50C31C-3F8F-4BB6-97CA-82AA04F5F211}" srcOrd="0" destOrd="0" presId="urn:microsoft.com/office/officeart/2018/2/layout/IconLabelDescriptionList"/>
    <dgm:cxn modelId="{688B675D-5909-431E-A2EE-A8138865748B}" srcId="{A8BE068C-E71D-4C57-B39A-D66156D4129D}" destId="{44B731BF-835E-48AB-AEC7-F9EF71634B4D}" srcOrd="0" destOrd="0" parTransId="{541E2FB0-B32F-425B-9D98-E5060EC1685E}" sibTransId="{B4256B99-BE7D-40B7-96EF-5689B6A253E7}"/>
    <dgm:cxn modelId="{B0409F41-8C33-4047-AF79-FDA9633973C8}" type="presOf" srcId="{D84079E2-2421-4C59-A34D-D7D11A224CB4}" destId="{2CD2D97B-4927-4D00-B5CA-43A05731C682}" srcOrd="0" destOrd="0" presId="urn:microsoft.com/office/officeart/2018/2/layout/IconLabelDescriptionList"/>
    <dgm:cxn modelId="{24ECFB70-796B-43F5-B8BB-0AB0D56B8881}" type="presOf" srcId="{4E1857DB-14B0-482C-9556-9656E8EBA988}" destId="{E6A353AA-0362-49C4-9271-E10261017D96}" srcOrd="0" destOrd="1" presId="urn:microsoft.com/office/officeart/2018/2/layout/IconLabelDescriptionList"/>
    <dgm:cxn modelId="{434A448E-FDB2-4475-AEAF-B805847C23C6}" type="presOf" srcId="{44B731BF-835E-48AB-AEC7-F9EF71634B4D}" destId="{E6A353AA-0362-49C4-9271-E10261017D96}" srcOrd="0" destOrd="0" presId="urn:microsoft.com/office/officeart/2018/2/layout/IconLabelDescriptionList"/>
    <dgm:cxn modelId="{9FCB7291-8C37-4199-8916-AE20A4E3B49A}" type="presOf" srcId="{A8BE068C-E71D-4C57-B39A-D66156D4129D}" destId="{350160C5-039E-4D97-A823-BA1F1FB477A2}" srcOrd="0" destOrd="0" presId="urn:microsoft.com/office/officeart/2018/2/layout/IconLabelDescriptionList"/>
    <dgm:cxn modelId="{1C9D0192-A233-4DA8-98AA-7123AB8AE467}" type="presOf" srcId="{64B55224-4D4E-4820-BF6D-CAA24464561C}" destId="{35A12749-6D98-4F3D-BF56-0FCDEE2F5185}" srcOrd="0" destOrd="0" presId="urn:microsoft.com/office/officeart/2018/2/layout/IconLabelDescriptionList"/>
    <dgm:cxn modelId="{BD9A5896-A1EA-479D-A9A4-5B2B205548DC}" srcId="{A8BE068C-E71D-4C57-B39A-D66156D4129D}" destId="{4E1857DB-14B0-482C-9556-9656E8EBA988}" srcOrd="1" destOrd="0" parTransId="{A053BCD9-00B3-40E9-9ED0-6C86A37479C8}" sibTransId="{7C89B80F-7A5F-43FE-987F-8C4CA9C84460}"/>
    <dgm:cxn modelId="{846390F2-4C9E-4EDF-B700-5F16BEDF1CEB}" srcId="{64B55224-4D4E-4820-BF6D-CAA24464561C}" destId="{44AFBCD2-60BF-467D-AACD-06455C082F8F}" srcOrd="0" destOrd="0" parTransId="{5B8959D4-3504-4940-89E3-43C9A6C4D430}" sibTransId="{9DEB89D7-5D01-4E58-AF79-2ACE2BC51D5E}"/>
    <dgm:cxn modelId="{F1E846FB-FEA9-4FEF-961B-895B6BABD487}" srcId="{D84079E2-2421-4C59-A34D-D7D11A224CB4}" destId="{64B55224-4D4E-4820-BF6D-CAA24464561C}" srcOrd="0" destOrd="0" parTransId="{0975838F-9F0B-4ED8-B667-2BE7438AE5C5}" sibTransId="{5A8372F4-D5E4-45F6-9D52-5840AFF32613}"/>
    <dgm:cxn modelId="{F358E692-E903-4E93-BA9E-B3E2F1969F9A}" type="presParOf" srcId="{2CD2D97B-4927-4D00-B5CA-43A05731C682}" destId="{27ABB9C7-B10E-4CFC-850B-1666C4B1A329}" srcOrd="0" destOrd="0" presId="urn:microsoft.com/office/officeart/2018/2/layout/IconLabelDescriptionList"/>
    <dgm:cxn modelId="{0A7BB2B5-180D-4534-A1D3-B9BB12571407}" type="presParOf" srcId="{27ABB9C7-B10E-4CFC-850B-1666C4B1A329}" destId="{87A9F157-5145-4AD9-BD84-501FDEDC8711}" srcOrd="0" destOrd="0" presId="urn:microsoft.com/office/officeart/2018/2/layout/IconLabelDescriptionList"/>
    <dgm:cxn modelId="{1CB727EB-5623-493D-A6DA-034DE73BE33B}" type="presParOf" srcId="{27ABB9C7-B10E-4CFC-850B-1666C4B1A329}" destId="{F2B77937-DF01-4A89-AAA3-DF00A4E8C106}" srcOrd="1" destOrd="0" presId="urn:microsoft.com/office/officeart/2018/2/layout/IconLabelDescriptionList"/>
    <dgm:cxn modelId="{0074F606-1EB5-48F9-936B-83F3656BC79E}" type="presParOf" srcId="{27ABB9C7-B10E-4CFC-850B-1666C4B1A329}" destId="{35A12749-6D98-4F3D-BF56-0FCDEE2F5185}" srcOrd="2" destOrd="0" presId="urn:microsoft.com/office/officeart/2018/2/layout/IconLabelDescriptionList"/>
    <dgm:cxn modelId="{EE20A39B-5C14-4A5E-9A52-844A91C0888A}" type="presParOf" srcId="{27ABB9C7-B10E-4CFC-850B-1666C4B1A329}" destId="{2DA7AC47-C1BB-4410-AD0F-B5E6C53B822E}" srcOrd="3" destOrd="0" presId="urn:microsoft.com/office/officeart/2018/2/layout/IconLabelDescriptionList"/>
    <dgm:cxn modelId="{F517022F-FC6E-4FF3-A8AA-CBA7EA91A566}" type="presParOf" srcId="{27ABB9C7-B10E-4CFC-850B-1666C4B1A329}" destId="{CC50C31C-3F8F-4BB6-97CA-82AA04F5F211}" srcOrd="4" destOrd="0" presId="urn:microsoft.com/office/officeart/2018/2/layout/IconLabelDescriptionList"/>
    <dgm:cxn modelId="{23866955-F3B9-4A3B-9FB5-4C1D2A76125D}" type="presParOf" srcId="{2CD2D97B-4927-4D00-B5CA-43A05731C682}" destId="{2D332D81-9DB3-4282-97AF-183A66086631}" srcOrd="1" destOrd="0" presId="urn:microsoft.com/office/officeart/2018/2/layout/IconLabelDescriptionList"/>
    <dgm:cxn modelId="{124323D4-F117-4644-98DA-6A4E57B3BD2F}" type="presParOf" srcId="{2CD2D97B-4927-4D00-B5CA-43A05731C682}" destId="{D30C48CF-1BD0-480E-97F1-1DE853AC897C}" srcOrd="2" destOrd="0" presId="urn:microsoft.com/office/officeart/2018/2/layout/IconLabelDescriptionList"/>
    <dgm:cxn modelId="{782B2126-D340-4ECC-BCD3-71F77ED16837}" type="presParOf" srcId="{D30C48CF-1BD0-480E-97F1-1DE853AC897C}" destId="{EBEB7309-9756-472D-898D-360B25FDD734}" srcOrd="0" destOrd="0" presId="urn:microsoft.com/office/officeart/2018/2/layout/IconLabelDescriptionList"/>
    <dgm:cxn modelId="{603E5606-DAE9-4A26-98DC-E99982492CC2}" type="presParOf" srcId="{D30C48CF-1BD0-480E-97F1-1DE853AC897C}" destId="{A1497BEC-21D2-497D-A63B-3D8149C677B4}" srcOrd="1" destOrd="0" presId="urn:microsoft.com/office/officeart/2018/2/layout/IconLabelDescriptionList"/>
    <dgm:cxn modelId="{EED60F8D-0772-47FD-BF3B-E94170DE6CC7}" type="presParOf" srcId="{D30C48CF-1BD0-480E-97F1-1DE853AC897C}" destId="{350160C5-039E-4D97-A823-BA1F1FB477A2}" srcOrd="2" destOrd="0" presId="urn:microsoft.com/office/officeart/2018/2/layout/IconLabelDescriptionList"/>
    <dgm:cxn modelId="{598DD3D0-E44E-49B7-A3E6-8119DAB23B5E}" type="presParOf" srcId="{D30C48CF-1BD0-480E-97F1-1DE853AC897C}" destId="{D3420F8A-AFE6-4308-AEBE-1EA029474544}" srcOrd="3" destOrd="0" presId="urn:microsoft.com/office/officeart/2018/2/layout/IconLabelDescriptionList"/>
    <dgm:cxn modelId="{30C7D549-628E-4AC7-8004-D4BEDD098A65}" type="presParOf" srcId="{D30C48CF-1BD0-480E-97F1-1DE853AC897C}" destId="{E6A353AA-0362-49C4-9271-E10261017D9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1EA9DB-F33D-4539-8A90-6797361AD04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798AEE4-7452-4481-85B7-774664CE5E1A}">
      <dgm:prSet/>
      <dgm:spPr/>
      <dgm:t>
        <a:bodyPr/>
        <a:lstStyle/>
        <a:p>
          <a:r>
            <a:rPr lang="en-US"/>
            <a:t>On Friday September 26</a:t>
          </a:r>
          <a:r>
            <a:rPr lang="en-US" baseline="30000"/>
            <a:t>th</a:t>
          </a:r>
          <a:r>
            <a:rPr lang="en-US"/>
            <a:t>, 2025, the Live Oak City Manager notified county CAO of the city manager’s intent to make a recommendation to the council to terminate both fire and law contracts due to financial restraints. </a:t>
          </a:r>
        </a:p>
      </dgm:t>
    </dgm:pt>
    <dgm:pt modelId="{7AE0A1F3-C6AD-4962-B737-ACEBDE9860C7}" type="parTrans" cxnId="{6E5D961E-E09A-43C9-A0D7-1BDAD2A6C4F5}">
      <dgm:prSet/>
      <dgm:spPr/>
      <dgm:t>
        <a:bodyPr/>
        <a:lstStyle/>
        <a:p>
          <a:endParaRPr lang="en-US"/>
        </a:p>
      </dgm:t>
    </dgm:pt>
    <dgm:pt modelId="{5163B28F-9D90-4275-9539-1306C0148311}" type="sibTrans" cxnId="{6E5D961E-E09A-43C9-A0D7-1BDAD2A6C4F5}">
      <dgm:prSet/>
      <dgm:spPr/>
      <dgm:t>
        <a:bodyPr/>
        <a:lstStyle/>
        <a:p>
          <a:endParaRPr lang="en-US"/>
        </a:p>
      </dgm:t>
    </dgm:pt>
    <dgm:pt modelId="{BE3F0FD4-51EB-4B44-A302-AB8831E71777}">
      <dgm:prSet/>
      <dgm:spPr/>
      <dgm:t>
        <a:bodyPr/>
        <a:lstStyle/>
        <a:p>
          <a:r>
            <a:rPr lang="en-US"/>
            <a:t>The City Council voted (4/5) to terminate these contracts at their meeting on October 1</a:t>
          </a:r>
          <a:r>
            <a:rPr lang="en-US" baseline="30000"/>
            <a:t>st</a:t>
          </a:r>
          <a:r>
            <a:rPr lang="en-US"/>
            <a:t>, 2025.  </a:t>
          </a:r>
        </a:p>
      </dgm:t>
    </dgm:pt>
    <dgm:pt modelId="{A6F5A18D-D051-40F8-A3B3-236498DB69EB}" type="parTrans" cxnId="{E0AFA209-858E-4BCC-B2FC-EABB9AAF57E3}">
      <dgm:prSet/>
      <dgm:spPr/>
      <dgm:t>
        <a:bodyPr/>
        <a:lstStyle/>
        <a:p>
          <a:endParaRPr lang="en-US"/>
        </a:p>
      </dgm:t>
    </dgm:pt>
    <dgm:pt modelId="{C157CAC1-28D6-41F1-BE63-C9BA6EAD1D81}" type="sibTrans" cxnId="{E0AFA209-858E-4BCC-B2FC-EABB9AAF57E3}">
      <dgm:prSet/>
      <dgm:spPr/>
      <dgm:t>
        <a:bodyPr/>
        <a:lstStyle/>
        <a:p>
          <a:endParaRPr lang="en-US"/>
        </a:p>
      </dgm:t>
    </dgm:pt>
    <dgm:pt modelId="{8BC6D5E7-AEAE-4F66-89C4-F1B3CC0AF7DC}">
      <dgm:prSet/>
      <dgm:spPr/>
      <dgm:t>
        <a:bodyPr/>
        <a:lstStyle/>
        <a:p>
          <a:r>
            <a:rPr lang="en-US"/>
            <a:t>The county verified this was the city’s intent on October 2</a:t>
          </a:r>
          <a:r>
            <a:rPr lang="en-US" baseline="30000"/>
            <a:t>nd</a:t>
          </a:r>
          <a:r>
            <a:rPr lang="en-US"/>
            <a:t> and the city put out a media release advising the community on October 3rd, 2025.</a:t>
          </a:r>
        </a:p>
      </dgm:t>
    </dgm:pt>
    <dgm:pt modelId="{8C58AC88-6557-4DCC-9BAC-2D9D0D856916}" type="parTrans" cxnId="{F0F01C2B-F880-4BDD-B0FE-C701C3CCB8BE}">
      <dgm:prSet/>
      <dgm:spPr/>
      <dgm:t>
        <a:bodyPr/>
        <a:lstStyle/>
        <a:p>
          <a:endParaRPr lang="en-US"/>
        </a:p>
      </dgm:t>
    </dgm:pt>
    <dgm:pt modelId="{DCC77FB9-4806-4AA7-827B-D929AEC941CE}" type="sibTrans" cxnId="{F0F01C2B-F880-4BDD-B0FE-C701C3CCB8BE}">
      <dgm:prSet/>
      <dgm:spPr/>
      <dgm:t>
        <a:bodyPr/>
        <a:lstStyle/>
        <a:p>
          <a:endParaRPr lang="en-US"/>
        </a:p>
      </dgm:t>
    </dgm:pt>
    <dgm:pt modelId="{CBA4E486-B6A4-4593-9F8A-F7B5D4F02A13}">
      <dgm:prSet/>
      <dgm:spPr/>
      <dgm:t>
        <a:bodyPr/>
        <a:lstStyle/>
        <a:p>
          <a:r>
            <a:rPr lang="en-US"/>
            <a:t>The same day, the county put out a media statement acknowledging the city’s notice to terminate the contract.</a:t>
          </a:r>
        </a:p>
      </dgm:t>
    </dgm:pt>
    <dgm:pt modelId="{F04C8819-8019-4537-BFFA-A26F705392ED}" type="parTrans" cxnId="{D12A37CA-94C5-4017-AD3D-7904FBCC5EC9}">
      <dgm:prSet/>
      <dgm:spPr/>
      <dgm:t>
        <a:bodyPr/>
        <a:lstStyle/>
        <a:p>
          <a:endParaRPr lang="en-US"/>
        </a:p>
      </dgm:t>
    </dgm:pt>
    <dgm:pt modelId="{8D4B19CC-3618-4EF8-A2A1-C5B8918AB1AD}" type="sibTrans" cxnId="{D12A37CA-94C5-4017-AD3D-7904FBCC5EC9}">
      <dgm:prSet/>
      <dgm:spPr/>
      <dgm:t>
        <a:bodyPr/>
        <a:lstStyle/>
        <a:p>
          <a:endParaRPr lang="en-US"/>
        </a:p>
      </dgm:t>
    </dgm:pt>
    <dgm:pt modelId="{B2C868EE-0981-4E3E-B7E8-D1649E5566AF}" type="pres">
      <dgm:prSet presAssocID="{F61EA9DB-F33D-4539-8A90-6797361AD041}" presName="linear" presStyleCnt="0">
        <dgm:presLayoutVars>
          <dgm:animLvl val="lvl"/>
          <dgm:resizeHandles val="exact"/>
        </dgm:presLayoutVars>
      </dgm:prSet>
      <dgm:spPr/>
    </dgm:pt>
    <dgm:pt modelId="{78BD1DDE-1DE7-4AED-BDA3-A8D6EFA299FE}" type="pres">
      <dgm:prSet presAssocID="{D798AEE4-7452-4481-85B7-774664CE5E1A}" presName="parentText" presStyleLbl="node1" presStyleIdx="0" presStyleCnt="4">
        <dgm:presLayoutVars>
          <dgm:chMax val="0"/>
          <dgm:bulletEnabled val="1"/>
        </dgm:presLayoutVars>
      </dgm:prSet>
      <dgm:spPr/>
    </dgm:pt>
    <dgm:pt modelId="{4749A7D0-191D-4F90-9343-D57D63A1334F}" type="pres">
      <dgm:prSet presAssocID="{5163B28F-9D90-4275-9539-1306C0148311}" presName="spacer" presStyleCnt="0"/>
      <dgm:spPr/>
    </dgm:pt>
    <dgm:pt modelId="{3A8F11DC-C97C-4BA0-9771-03DEDAF2F30A}" type="pres">
      <dgm:prSet presAssocID="{BE3F0FD4-51EB-4B44-A302-AB8831E71777}" presName="parentText" presStyleLbl="node1" presStyleIdx="1" presStyleCnt="4">
        <dgm:presLayoutVars>
          <dgm:chMax val="0"/>
          <dgm:bulletEnabled val="1"/>
        </dgm:presLayoutVars>
      </dgm:prSet>
      <dgm:spPr/>
    </dgm:pt>
    <dgm:pt modelId="{D43785D0-581F-4AF6-8AED-4DD53BF9EB99}" type="pres">
      <dgm:prSet presAssocID="{C157CAC1-28D6-41F1-BE63-C9BA6EAD1D81}" presName="spacer" presStyleCnt="0"/>
      <dgm:spPr/>
    </dgm:pt>
    <dgm:pt modelId="{C2E912CE-CCD8-4D4C-80EE-08BE64AEA48D}" type="pres">
      <dgm:prSet presAssocID="{8BC6D5E7-AEAE-4F66-89C4-F1B3CC0AF7DC}" presName="parentText" presStyleLbl="node1" presStyleIdx="2" presStyleCnt="4">
        <dgm:presLayoutVars>
          <dgm:chMax val="0"/>
          <dgm:bulletEnabled val="1"/>
        </dgm:presLayoutVars>
      </dgm:prSet>
      <dgm:spPr/>
    </dgm:pt>
    <dgm:pt modelId="{ABE07375-8DD7-42D7-94CB-7F198729A905}" type="pres">
      <dgm:prSet presAssocID="{DCC77FB9-4806-4AA7-827B-D929AEC941CE}" presName="spacer" presStyleCnt="0"/>
      <dgm:spPr/>
    </dgm:pt>
    <dgm:pt modelId="{1C0D7BD2-F533-4702-9479-FEEFB50FB0E8}" type="pres">
      <dgm:prSet presAssocID="{CBA4E486-B6A4-4593-9F8A-F7B5D4F02A13}" presName="parentText" presStyleLbl="node1" presStyleIdx="3" presStyleCnt="4">
        <dgm:presLayoutVars>
          <dgm:chMax val="0"/>
          <dgm:bulletEnabled val="1"/>
        </dgm:presLayoutVars>
      </dgm:prSet>
      <dgm:spPr/>
    </dgm:pt>
  </dgm:ptLst>
  <dgm:cxnLst>
    <dgm:cxn modelId="{E0AFA209-858E-4BCC-B2FC-EABB9AAF57E3}" srcId="{F61EA9DB-F33D-4539-8A90-6797361AD041}" destId="{BE3F0FD4-51EB-4B44-A302-AB8831E71777}" srcOrd="1" destOrd="0" parTransId="{A6F5A18D-D051-40F8-A3B3-236498DB69EB}" sibTransId="{C157CAC1-28D6-41F1-BE63-C9BA6EAD1D81}"/>
    <dgm:cxn modelId="{454CD91C-AE0A-4889-B4F1-77961D4EF525}" type="presOf" srcId="{8BC6D5E7-AEAE-4F66-89C4-F1B3CC0AF7DC}" destId="{C2E912CE-CCD8-4D4C-80EE-08BE64AEA48D}" srcOrd="0" destOrd="0" presId="urn:microsoft.com/office/officeart/2005/8/layout/vList2"/>
    <dgm:cxn modelId="{6E5D961E-E09A-43C9-A0D7-1BDAD2A6C4F5}" srcId="{F61EA9DB-F33D-4539-8A90-6797361AD041}" destId="{D798AEE4-7452-4481-85B7-774664CE5E1A}" srcOrd="0" destOrd="0" parTransId="{7AE0A1F3-C6AD-4962-B737-ACEBDE9860C7}" sibTransId="{5163B28F-9D90-4275-9539-1306C0148311}"/>
    <dgm:cxn modelId="{F0F01C2B-F880-4BDD-B0FE-C701C3CCB8BE}" srcId="{F61EA9DB-F33D-4539-8A90-6797361AD041}" destId="{8BC6D5E7-AEAE-4F66-89C4-F1B3CC0AF7DC}" srcOrd="2" destOrd="0" parTransId="{8C58AC88-6557-4DCC-9BAC-2D9D0D856916}" sibTransId="{DCC77FB9-4806-4AA7-827B-D929AEC941CE}"/>
    <dgm:cxn modelId="{68A0AB3D-0FB5-4FA1-847B-CC0FB4820E62}" type="presOf" srcId="{F61EA9DB-F33D-4539-8A90-6797361AD041}" destId="{B2C868EE-0981-4E3E-B7E8-D1649E5566AF}" srcOrd="0" destOrd="0" presId="urn:microsoft.com/office/officeart/2005/8/layout/vList2"/>
    <dgm:cxn modelId="{F01B3A93-417C-4ADB-A256-04032A62A66A}" type="presOf" srcId="{CBA4E486-B6A4-4593-9F8A-F7B5D4F02A13}" destId="{1C0D7BD2-F533-4702-9479-FEEFB50FB0E8}" srcOrd="0" destOrd="0" presId="urn:microsoft.com/office/officeart/2005/8/layout/vList2"/>
    <dgm:cxn modelId="{31F760B9-87EE-4F80-9963-1D585AD6A060}" type="presOf" srcId="{BE3F0FD4-51EB-4B44-A302-AB8831E71777}" destId="{3A8F11DC-C97C-4BA0-9771-03DEDAF2F30A}" srcOrd="0" destOrd="0" presId="urn:microsoft.com/office/officeart/2005/8/layout/vList2"/>
    <dgm:cxn modelId="{6DE21DC3-44FB-4086-8FBB-846C048340BE}" type="presOf" srcId="{D798AEE4-7452-4481-85B7-774664CE5E1A}" destId="{78BD1DDE-1DE7-4AED-BDA3-A8D6EFA299FE}" srcOrd="0" destOrd="0" presId="urn:microsoft.com/office/officeart/2005/8/layout/vList2"/>
    <dgm:cxn modelId="{D12A37CA-94C5-4017-AD3D-7904FBCC5EC9}" srcId="{F61EA9DB-F33D-4539-8A90-6797361AD041}" destId="{CBA4E486-B6A4-4593-9F8A-F7B5D4F02A13}" srcOrd="3" destOrd="0" parTransId="{F04C8819-8019-4537-BFFA-A26F705392ED}" sibTransId="{8D4B19CC-3618-4EF8-A2A1-C5B8918AB1AD}"/>
    <dgm:cxn modelId="{69486BA5-F336-40A8-88B3-1F84F75E0CA4}" type="presParOf" srcId="{B2C868EE-0981-4E3E-B7E8-D1649E5566AF}" destId="{78BD1DDE-1DE7-4AED-BDA3-A8D6EFA299FE}" srcOrd="0" destOrd="0" presId="urn:microsoft.com/office/officeart/2005/8/layout/vList2"/>
    <dgm:cxn modelId="{7089C45D-B5DC-4E10-B2A4-D07ED201BE5D}" type="presParOf" srcId="{B2C868EE-0981-4E3E-B7E8-D1649E5566AF}" destId="{4749A7D0-191D-4F90-9343-D57D63A1334F}" srcOrd="1" destOrd="0" presId="urn:microsoft.com/office/officeart/2005/8/layout/vList2"/>
    <dgm:cxn modelId="{4EDEFB0E-358E-4C77-B86E-7C7156C2FA77}" type="presParOf" srcId="{B2C868EE-0981-4E3E-B7E8-D1649E5566AF}" destId="{3A8F11DC-C97C-4BA0-9771-03DEDAF2F30A}" srcOrd="2" destOrd="0" presId="urn:microsoft.com/office/officeart/2005/8/layout/vList2"/>
    <dgm:cxn modelId="{9F1FB7F0-646E-40C9-A612-A3C1CE7DBD56}" type="presParOf" srcId="{B2C868EE-0981-4E3E-B7E8-D1649E5566AF}" destId="{D43785D0-581F-4AF6-8AED-4DD53BF9EB99}" srcOrd="3" destOrd="0" presId="urn:microsoft.com/office/officeart/2005/8/layout/vList2"/>
    <dgm:cxn modelId="{F70933FC-778A-48F8-A7D7-363548C722C0}" type="presParOf" srcId="{B2C868EE-0981-4E3E-B7E8-D1649E5566AF}" destId="{C2E912CE-CCD8-4D4C-80EE-08BE64AEA48D}" srcOrd="4" destOrd="0" presId="urn:microsoft.com/office/officeart/2005/8/layout/vList2"/>
    <dgm:cxn modelId="{458FA5DA-041C-45CE-AC05-586B67064D16}" type="presParOf" srcId="{B2C868EE-0981-4E3E-B7E8-D1649E5566AF}" destId="{ABE07375-8DD7-42D7-94CB-7F198729A905}" srcOrd="5" destOrd="0" presId="urn:microsoft.com/office/officeart/2005/8/layout/vList2"/>
    <dgm:cxn modelId="{88AD8834-01E0-4ECE-8BC0-98AE517DB90B}" type="presParOf" srcId="{B2C868EE-0981-4E3E-B7E8-D1649E5566AF}" destId="{1C0D7BD2-F533-4702-9479-FEEFB50FB0E8}"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01120-1A6F-43B1-9EDC-6E64262A8508}">
      <dsp:nvSpPr>
        <dsp:cNvPr id="0" name=""/>
        <dsp:cNvSpPr/>
      </dsp:nvSpPr>
      <dsp:spPr>
        <a:xfrm>
          <a:off x="0" y="2067"/>
          <a:ext cx="6524624" cy="1047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36C893-0666-4555-95CF-3C11A561AC35}">
      <dsp:nvSpPr>
        <dsp:cNvPr id="0" name=""/>
        <dsp:cNvSpPr/>
      </dsp:nvSpPr>
      <dsp:spPr>
        <a:xfrm>
          <a:off x="316984" y="237841"/>
          <a:ext cx="576335" cy="5763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809A8B-82D2-42E3-98DC-2DDA981313F5}">
      <dsp:nvSpPr>
        <dsp:cNvPr id="0" name=""/>
        <dsp:cNvSpPr/>
      </dsp:nvSpPr>
      <dsp:spPr>
        <a:xfrm>
          <a:off x="1210303" y="2067"/>
          <a:ext cx="5314320" cy="104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901" tIns="110901" rIns="110901" bIns="110901" numCol="1" spcCol="1270" anchor="ctr" anchorCtr="0">
          <a:noAutofit/>
        </a:bodyPr>
        <a:lstStyle/>
        <a:p>
          <a:pPr marL="0" lvl="0" indent="0" algn="l" defTabSz="622300">
            <a:lnSpc>
              <a:spcPct val="100000"/>
            </a:lnSpc>
            <a:spcBef>
              <a:spcPct val="0"/>
            </a:spcBef>
            <a:spcAft>
              <a:spcPct val="35000"/>
            </a:spcAft>
            <a:buNone/>
          </a:pPr>
          <a:r>
            <a:rPr lang="en-US" sz="1400" b="1" kern="1200" dirty="0"/>
            <a:t>History of contract between SCSO and City of Live Oak </a:t>
          </a:r>
          <a:endParaRPr lang="en-US" sz="1400" kern="1200" dirty="0"/>
        </a:p>
      </dsp:txBody>
      <dsp:txXfrm>
        <a:off x="1210303" y="2067"/>
        <a:ext cx="5314320" cy="1047882"/>
      </dsp:txXfrm>
    </dsp:sp>
    <dsp:sp modelId="{E3CB2310-CCBB-4408-8F27-229131BD6FFA}">
      <dsp:nvSpPr>
        <dsp:cNvPr id="0" name=""/>
        <dsp:cNvSpPr/>
      </dsp:nvSpPr>
      <dsp:spPr>
        <a:xfrm>
          <a:off x="0" y="1311920"/>
          <a:ext cx="6524624" cy="1047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A5C5FC-D601-4ECF-B0C3-92E2A05CA585}">
      <dsp:nvSpPr>
        <dsp:cNvPr id="0" name=""/>
        <dsp:cNvSpPr/>
      </dsp:nvSpPr>
      <dsp:spPr>
        <a:xfrm>
          <a:off x="316984" y="1547693"/>
          <a:ext cx="576335" cy="5763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905CC9-ADCC-489E-9D50-63FD96DB7BE8}">
      <dsp:nvSpPr>
        <dsp:cNvPr id="0" name=""/>
        <dsp:cNvSpPr/>
      </dsp:nvSpPr>
      <dsp:spPr>
        <a:xfrm>
          <a:off x="1210303" y="1311920"/>
          <a:ext cx="5314320" cy="104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901" tIns="110901" rIns="110901" bIns="110901" numCol="1" spcCol="1270" anchor="ctr" anchorCtr="0">
          <a:noAutofit/>
        </a:bodyPr>
        <a:lstStyle/>
        <a:p>
          <a:pPr marL="0" lvl="0" indent="0" algn="l" defTabSz="622300">
            <a:lnSpc>
              <a:spcPct val="100000"/>
            </a:lnSpc>
            <a:spcBef>
              <a:spcPct val="0"/>
            </a:spcBef>
            <a:spcAft>
              <a:spcPct val="35000"/>
            </a:spcAft>
            <a:buNone/>
          </a:pPr>
          <a:r>
            <a:rPr lang="en-US" sz="1400" kern="1200" dirty="0"/>
            <a:t>The current agreement is for a five-year term, effective July 1, 2024.</a:t>
          </a:r>
        </a:p>
      </dsp:txBody>
      <dsp:txXfrm>
        <a:off x="1210303" y="1311920"/>
        <a:ext cx="5314320" cy="1047882"/>
      </dsp:txXfrm>
    </dsp:sp>
    <dsp:sp modelId="{E178250F-CE57-403C-AFFF-28A964B4E001}">
      <dsp:nvSpPr>
        <dsp:cNvPr id="0" name=""/>
        <dsp:cNvSpPr/>
      </dsp:nvSpPr>
      <dsp:spPr>
        <a:xfrm>
          <a:off x="0" y="2621772"/>
          <a:ext cx="6524624" cy="1047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C6D45B-9B5F-4625-8010-FC482649B59E}">
      <dsp:nvSpPr>
        <dsp:cNvPr id="0" name=""/>
        <dsp:cNvSpPr/>
      </dsp:nvSpPr>
      <dsp:spPr>
        <a:xfrm>
          <a:off x="316984" y="2857546"/>
          <a:ext cx="576335" cy="5763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1A311E-27A2-485D-8CEC-03132E968E79}">
      <dsp:nvSpPr>
        <dsp:cNvPr id="0" name=""/>
        <dsp:cNvSpPr/>
      </dsp:nvSpPr>
      <dsp:spPr>
        <a:xfrm>
          <a:off x="1210303" y="2621772"/>
          <a:ext cx="5314320" cy="104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901" tIns="110901" rIns="110901" bIns="110901" numCol="1" spcCol="1270" anchor="ctr" anchorCtr="0">
          <a:noAutofit/>
        </a:bodyPr>
        <a:lstStyle/>
        <a:p>
          <a:pPr marL="0" lvl="0" indent="0" algn="l" defTabSz="622300">
            <a:lnSpc>
              <a:spcPct val="100000"/>
            </a:lnSpc>
            <a:spcBef>
              <a:spcPct val="0"/>
            </a:spcBef>
            <a:spcAft>
              <a:spcPct val="35000"/>
            </a:spcAft>
            <a:buNone/>
          </a:pPr>
          <a:r>
            <a:rPr lang="en-US" sz="1400" kern="1200" dirty="0"/>
            <a:t>The prior agreement was effective November 1, 2007, and remained in place until the current agreement was executed. The current agreement appropriately aligns the cost with the level of services provided to the City of Live Oak.</a:t>
          </a:r>
        </a:p>
      </dsp:txBody>
      <dsp:txXfrm>
        <a:off x="1210303" y="2621772"/>
        <a:ext cx="5314320" cy="1047882"/>
      </dsp:txXfrm>
    </dsp:sp>
    <dsp:sp modelId="{BE6398AA-6DC3-4B84-AC25-FB1C28C1A4BB}">
      <dsp:nvSpPr>
        <dsp:cNvPr id="0" name=""/>
        <dsp:cNvSpPr/>
      </dsp:nvSpPr>
      <dsp:spPr>
        <a:xfrm>
          <a:off x="0" y="3931625"/>
          <a:ext cx="6524624" cy="1047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A41F6-5E11-416B-9637-CA1510802786}">
      <dsp:nvSpPr>
        <dsp:cNvPr id="0" name=""/>
        <dsp:cNvSpPr/>
      </dsp:nvSpPr>
      <dsp:spPr>
        <a:xfrm>
          <a:off x="316984" y="4167398"/>
          <a:ext cx="576335" cy="5763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0B1489-756C-4500-BA5D-5903E19CCE2C}">
      <dsp:nvSpPr>
        <dsp:cNvPr id="0" name=""/>
        <dsp:cNvSpPr/>
      </dsp:nvSpPr>
      <dsp:spPr>
        <a:xfrm>
          <a:off x="1210303" y="3931625"/>
          <a:ext cx="5314320" cy="104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901" tIns="110901" rIns="110901" bIns="110901" numCol="1" spcCol="1270" anchor="ctr" anchorCtr="0">
          <a:noAutofit/>
        </a:bodyPr>
        <a:lstStyle/>
        <a:p>
          <a:pPr marL="0" lvl="0" indent="0" algn="l" defTabSz="711200">
            <a:lnSpc>
              <a:spcPct val="100000"/>
            </a:lnSpc>
            <a:spcBef>
              <a:spcPct val="0"/>
            </a:spcBef>
            <a:spcAft>
              <a:spcPct val="35000"/>
            </a:spcAft>
            <a:buNone/>
          </a:pPr>
          <a:r>
            <a:rPr lang="en-US" sz="1600" kern="1200" dirty="0"/>
            <a:t>The County and City have maintained a strong and collaborative partnership for law enforcement services since December 1979.</a:t>
          </a:r>
        </a:p>
      </dsp:txBody>
      <dsp:txXfrm>
        <a:off x="1210303" y="3931625"/>
        <a:ext cx="5314320" cy="10478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753D5-8DC3-4C7A-83F1-7B9DA8B62C43}">
      <dsp:nvSpPr>
        <dsp:cNvPr id="0" name=""/>
        <dsp:cNvSpPr/>
      </dsp:nvSpPr>
      <dsp:spPr>
        <a:xfrm>
          <a:off x="3857" y="464709"/>
          <a:ext cx="2911434" cy="145571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SCSO is open to renegotiating the contract for services, considering CFS, appropriate staffing levels, employee safety, and the needs of the community.</a:t>
          </a:r>
        </a:p>
      </dsp:txBody>
      <dsp:txXfrm>
        <a:off x="46493" y="507345"/>
        <a:ext cx="2826162" cy="1370445"/>
      </dsp:txXfrm>
    </dsp:sp>
    <dsp:sp modelId="{DD0B8F79-9A7C-41FE-A9CA-5839CCD14840}">
      <dsp:nvSpPr>
        <dsp:cNvPr id="0" name=""/>
        <dsp:cNvSpPr/>
      </dsp:nvSpPr>
      <dsp:spPr>
        <a:xfrm>
          <a:off x="25635" y="3314145"/>
          <a:ext cx="2911434" cy="145571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In the event an agreement is not reached with SCSO, the City of Live Oak will receive responses to essential CFS such as felony assaults, missing persons and domestic violence type cases.  </a:t>
          </a:r>
        </a:p>
      </dsp:txBody>
      <dsp:txXfrm>
        <a:off x="68271" y="3356781"/>
        <a:ext cx="2826162" cy="1370445"/>
      </dsp:txXfrm>
    </dsp:sp>
    <dsp:sp modelId="{2B22FF41-96B1-4356-8C0B-9F26534D7BD5}">
      <dsp:nvSpPr>
        <dsp:cNvPr id="0" name=""/>
        <dsp:cNvSpPr/>
      </dsp:nvSpPr>
      <dsp:spPr>
        <a:xfrm rot="17511227">
          <a:off x="1973438" y="2594434"/>
          <a:ext cx="3070059" cy="45703"/>
        </a:xfrm>
        <a:custGeom>
          <a:avLst/>
          <a:gdLst/>
          <a:ahLst/>
          <a:cxnLst/>
          <a:rect l="0" t="0" r="0" b="0"/>
          <a:pathLst>
            <a:path>
              <a:moveTo>
                <a:pt x="0" y="22851"/>
              </a:moveTo>
              <a:lnTo>
                <a:pt x="3070059" y="2285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431716" y="2540534"/>
        <a:ext cx="153502" cy="153502"/>
      </dsp:txXfrm>
    </dsp:sp>
    <dsp:sp modelId="{A646702E-305C-4923-97E0-085C8596FBFF}">
      <dsp:nvSpPr>
        <dsp:cNvPr id="0" name=""/>
        <dsp:cNvSpPr/>
      </dsp:nvSpPr>
      <dsp:spPr>
        <a:xfrm>
          <a:off x="4079866" y="464709"/>
          <a:ext cx="2911434" cy="145571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Response times will increase due to deputies responding from unincorporated areas of the county.</a:t>
          </a:r>
        </a:p>
      </dsp:txBody>
      <dsp:txXfrm>
        <a:off x="4122502" y="507345"/>
        <a:ext cx="2826162" cy="1370445"/>
      </dsp:txXfrm>
    </dsp:sp>
    <dsp:sp modelId="{8F267014-BED0-4443-8C97-BF180B5108A1}">
      <dsp:nvSpPr>
        <dsp:cNvPr id="0" name=""/>
        <dsp:cNvSpPr/>
      </dsp:nvSpPr>
      <dsp:spPr>
        <a:xfrm rot="18851711">
          <a:off x="2688795" y="3431472"/>
          <a:ext cx="1639346" cy="45703"/>
        </a:xfrm>
        <a:custGeom>
          <a:avLst/>
          <a:gdLst/>
          <a:ahLst/>
          <a:cxnLst/>
          <a:rect l="0" t="0" r="0" b="0"/>
          <a:pathLst>
            <a:path>
              <a:moveTo>
                <a:pt x="0" y="22851"/>
              </a:moveTo>
              <a:lnTo>
                <a:pt x="1639346" y="2285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467484" y="3413340"/>
        <a:ext cx="81967" cy="81967"/>
      </dsp:txXfrm>
    </dsp:sp>
    <dsp:sp modelId="{62F4704A-5BAF-462F-A055-7E6B78F7926C}">
      <dsp:nvSpPr>
        <dsp:cNvPr id="0" name=""/>
        <dsp:cNvSpPr/>
      </dsp:nvSpPr>
      <dsp:spPr>
        <a:xfrm>
          <a:off x="4079866" y="2138784"/>
          <a:ext cx="2911434" cy="145571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A method for handling all other CFS will need to be established.</a:t>
          </a:r>
        </a:p>
      </dsp:txBody>
      <dsp:txXfrm>
        <a:off x="4122502" y="2181420"/>
        <a:ext cx="2826162" cy="1370445"/>
      </dsp:txXfrm>
    </dsp:sp>
    <dsp:sp modelId="{EC61E0D4-DAAB-407F-BC75-239AC1ED4E6C}">
      <dsp:nvSpPr>
        <dsp:cNvPr id="0" name=""/>
        <dsp:cNvSpPr/>
      </dsp:nvSpPr>
      <dsp:spPr>
        <a:xfrm rot="1414582">
          <a:off x="2885030" y="4268509"/>
          <a:ext cx="1246875" cy="45703"/>
        </a:xfrm>
        <a:custGeom>
          <a:avLst/>
          <a:gdLst/>
          <a:ahLst/>
          <a:cxnLst/>
          <a:rect l="0" t="0" r="0" b="0"/>
          <a:pathLst>
            <a:path>
              <a:moveTo>
                <a:pt x="0" y="22851"/>
              </a:moveTo>
              <a:lnTo>
                <a:pt x="1246875" y="2285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7296" y="4260189"/>
        <a:ext cx="62343" cy="62343"/>
      </dsp:txXfrm>
    </dsp:sp>
    <dsp:sp modelId="{12969B65-2D62-4AC9-A945-163DD7301B83}">
      <dsp:nvSpPr>
        <dsp:cNvPr id="0" name=""/>
        <dsp:cNvSpPr/>
      </dsp:nvSpPr>
      <dsp:spPr>
        <a:xfrm>
          <a:off x="4079866" y="3812859"/>
          <a:ext cx="2911434" cy="145571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Traffic accidents and traffic related complaints will be deferred to CHP.</a:t>
          </a:r>
        </a:p>
      </dsp:txBody>
      <dsp:txXfrm>
        <a:off x="4122502" y="3855495"/>
        <a:ext cx="2826162" cy="13704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63DE1-5F5E-4217-9F13-80A70FD266AC}">
      <dsp:nvSpPr>
        <dsp:cNvPr id="0" name=""/>
        <dsp:cNvSpPr/>
      </dsp:nvSpPr>
      <dsp:spPr>
        <a:xfrm>
          <a:off x="4641366" y="1979450"/>
          <a:ext cx="1039002" cy="91440"/>
        </a:xfrm>
        <a:custGeom>
          <a:avLst/>
          <a:gdLst/>
          <a:ahLst/>
          <a:cxnLst/>
          <a:rect l="0" t="0" r="0" b="0"/>
          <a:pathLst>
            <a:path>
              <a:moveTo>
                <a:pt x="0" y="49924"/>
              </a:moveTo>
              <a:lnTo>
                <a:pt x="536601" y="49924"/>
              </a:lnTo>
              <a:lnTo>
                <a:pt x="536601" y="45720"/>
              </a:lnTo>
              <a:lnTo>
                <a:pt x="1039002"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4127" y="2019833"/>
        <a:ext cx="53480" cy="10674"/>
      </dsp:txXfrm>
    </dsp:sp>
    <dsp:sp modelId="{C3CDEBEE-3A47-4D88-9981-6B66C2A0200A}">
      <dsp:nvSpPr>
        <dsp:cNvPr id="0" name=""/>
        <dsp:cNvSpPr/>
      </dsp:nvSpPr>
      <dsp:spPr>
        <a:xfrm>
          <a:off x="2173" y="637077"/>
          <a:ext cx="4640992" cy="27845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13" tIns="238709" rIns="227413" bIns="238709" numCol="1" spcCol="1270" anchor="ctr" anchorCtr="0">
          <a:noAutofit/>
        </a:bodyPr>
        <a:lstStyle/>
        <a:p>
          <a:pPr marL="0" lvl="0" indent="0" algn="ctr" defTabSz="889000">
            <a:lnSpc>
              <a:spcPct val="90000"/>
            </a:lnSpc>
            <a:spcBef>
              <a:spcPct val="0"/>
            </a:spcBef>
            <a:spcAft>
              <a:spcPct val="35000"/>
            </a:spcAft>
            <a:buNone/>
          </a:pPr>
          <a:r>
            <a:rPr lang="en-US" sz="2000" b="1" u="sng" kern="1200" dirty="0"/>
            <a:t>Gov. Code 26600</a:t>
          </a:r>
        </a:p>
        <a:p>
          <a:pPr marL="0" lvl="0" indent="0" algn="ctr" defTabSz="889000">
            <a:lnSpc>
              <a:spcPct val="90000"/>
            </a:lnSpc>
            <a:spcBef>
              <a:spcPct val="0"/>
            </a:spcBef>
            <a:spcAft>
              <a:spcPct val="35000"/>
            </a:spcAft>
            <a:buNone/>
          </a:pPr>
          <a:r>
            <a:rPr lang="en-US" sz="2000" kern="1200" dirty="0"/>
            <a:t>The sheriff shall preserve peace, and to accomplish this object may sponsor, supervise, or participate in any project of crime prevention, rehabilitation of persons previously convicted of crime, or the suppression of delinquency. </a:t>
          </a:r>
        </a:p>
      </dsp:txBody>
      <dsp:txXfrm>
        <a:off x="2173" y="637077"/>
        <a:ext cx="4640992" cy="2784595"/>
      </dsp:txXfrm>
    </dsp:sp>
    <dsp:sp modelId="{D48E5EF7-AB28-4DAA-A445-ACFD3FE4101F}">
      <dsp:nvSpPr>
        <dsp:cNvPr id="0" name=""/>
        <dsp:cNvSpPr/>
      </dsp:nvSpPr>
      <dsp:spPr>
        <a:xfrm>
          <a:off x="5712769" y="632872"/>
          <a:ext cx="4640992" cy="27845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13" tIns="238709" rIns="227413" bIns="238709" numCol="1" spcCol="1270" anchor="ctr" anchorCtr="0">
          <a:noAutofit/>
        </a:bodyPr>
        <a:lstStyle/>
        <a:p>
          <a:pPr marL="0" lvl="0" indent="0" algn="ctr" defTabSz="889000">
            <a:lnSpc>
              <a:spcPct val="90000"/>
            </a:lnSpc>
            <a:spcBef>
              <a:spcPct val="0"/>
            </a:spcBef>
            <a:spcAft>
              <a:spcPct val="35000"/>
            </a:spcAft>
            <a:buNone/>
          </a:pPr>
          <a:r>
            <a:rPr lang="en-US" sz="2000" b="1" u="sng" kern="1200" dirty="0"/>
            <a:t>Gov. Code 26601</a:t>
          </a:r>
        </a:p>
        <a:p>
          <a:pPr marL="0" lvl="0" indent="0" algn="ctr" defTabSz="889000">
            <a:lnSpc>
              <a:spcPct val="90000"/>
            </a:lnSpc>
            <a:spcBef>
              <a:spcPct val="0"/>
            </a:spcBef>
            <a:spcAft>
              <a:spcPct val="35000"/>
            </a:spcAft>
            <a:buNone/>
          </a:pPr>
          <a:r>
            <a:rPr lang="en-US" sz="2000" kern="1200" dirty="0"/>
            <a:t>Arrests - The sheriff shall arrest and take before the nearest magistrate for examination all persons who attempt to commit or who have committed a public offense. </a:t>
          </a:r>
        </a:p>
      </dsp:txBody>
      <dsp:txXfrm>
        <a:off x="5712769" y="632872"/>
        <a:ext cx="4640992" cy="27845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2D94B-023A-413A-A320-91D09FC96E54}">
      <dsp:nvSpPr>
        <dsp:cNvPr id="0" name=""/>
        <dsp:cNvSpPr/>
      </dsp:nvSpPr>
      <dsp:spPr>
        <a:xfrm>
          <a:off x="0" y="495"/>
          <a:ext cx="10353675" cy="11594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DB77C-621A-4B02-9129-F0BBF5C7923C}">
      <dsp:nvSpPr>
        <dsp:cNvPr id="0" name=""/>
        <dsp:cNvSpPr/>
      </dsp:nvSpPr>
      <dsp:spPr>
        <a:xfrm>
          <a:off x="350748" y="261382"/>
          <a:ext cx="637724" cy="6377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D7104DB-5AB3-4F27-A187-51E03274FCC7}">
      <dsp:nvSpPr>
        <dsp:cNvPr id="0" name=""/>
        <dsp:cNvSpPr/>
      </dsp:nvSpPr>
      <dsp:spPr>
        <a:xfrm>
          <a:off x="1339221" y="495"/>
          <a:ext cx="9014453" cy="115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14" tIns="122714" rIns="122714" bIns="122714" numCol="1" spcCol="1270" anchor="ctr" anchorCtr="0">
          <a:noAutofit/>
        </a:bodyPr>
        <a:lstStyle/>
        <a:p>
          <a:pPr marL="0" lvl="0" indent="0" algn="l" defTabSz="889000">
            <a:lnSpc>
              <a:spcPct val="90000"/>
            </a:lnSpc>
            <a:spcBef>
              <a:spcPct val="0"/>
            </a:spcBef>
            <a:spcAft>
              <a:spcPct val="35000"/>
            </a:spcAft>
            <a:buNone/>
          </a:pPr>
          <a:r>
            <a:rPr lang="en-US" sz="2000" kern="1200"/>
            <a:t>Unless a new contract is agreed upon, SCSO will begin the process of scaling back resources over the next year to ensure a smooth transition.</a:t>
          </a:r>
        </a:p>
      </dsp:txBody>
      <dsp:txXfrm>
        <a:off x="1339221" y="495"/>
        <a:ext cx="9014453" cy="1159498"/>
      </dsp:txXfrm>
    </dsp:sp>
    <dsp:sp modelId="{86F2A869-D081-45CA-BB76-903FAAB7A8FA}">
      <dsp:nvSpPr>
        <dsp:cNvPr id="0" name=""/>
        <dsp:cNvSpPr/>
      </dsp:nvSpPr>
      <dsp:spPr>
        <a:xfrm>
          <a:off x="0" y="1449869"/>
          <a:ext cx="10353675" cy="11594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395AC6-6F2F-470C-9757-45EEC9385ABB}">
      <dsp:nvSpPr>
        <dsp:cNvPr id="0" name=""/>
        <dsp:cNvSpPr/>
      </dsp:nvSpPr>
      <dsp:spPr>
        <a:xfrm>
          <a:off x="350748" y="1710756"/>
          <a:ext cx="637724" cy="6377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C7A5F4-92F0-4DFA-894E-C1E13671DB0F}">
      <dsp:nvSpPr>
        <dsp:cNvPr id="0" name=""/>
        <dsp:cNvSpPr/>
      </dsp:nvSpPr>
      <dsp:spPr>
        <a:xfrm>
          <a:off x="1339221" y="1449869"/>
          <a:ext cx="9014453" cy="115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14" tIns="122714" rIns="122714" bIns="122714" numCol="1" spcCol="1270" anchor="ctr" anchorCtr="0">
          <a:noAutofit/>
        </a:bodyPr>
        <a:lstStyle/>
        <a:p>
          <a:pPr marL="0" lvl="0" indent="0" algn="l" defTabSz="889000">
            <a:lnSpc>
              <a:spcPct val="90000"/>
            </a:lnSpc>
            <a:spcBef>
              <a:spcPct val="0"/>
            </a:spcBef>
            <a:spcAft>
              <a:spcPct val="35000"/>
            </a:spcAft>
            <a:buNone/>
          </a:pPr>
          <a:r>
            <a:rPr lang="en-US" sz="2000" kern="1200"/>
            <a:t>SCSO will need to work with the CAO’s Office to absorb positions, or not fill positions through attrition, to ensure increases to the county budget can be sustained.</a:t>
          </a:r>
        </a:p>
      </dsp:txBody>
      <dsp:txXfrm>
        <a:off x="1339221" y="1449869"/>
        <a:ext cx="9014453" cy="1159498"/>
      </dsp:txXfrm>
    </dsp:sp>
    <dsp:sp modelId="{10995BD9-5020-4430-8169-05F36C3B93AC}">
      <dsp:nvSpPr>
        <dsp:cNvPr id="0" name=""/>
        <dsp:cNvSpPr/>
      </dsp:nvSpPr>
      <dsp:spPr>
        <a:xfrm>
          <a:off x="0" y="2899242"/>
          <a:ext cx="10353675" cy="11594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BB9029-DE37-4327-9F78-D60ED5D32712}">
      <dsp:nvSpPr>
        <dsp:cNvPr id="0" name=""/>
        <dsp:cNvSpPr/>
      </dsp:nvSpPr>
      <dsp:spPr>
        <a:xfrm>
          <a:off x="350748" y="3160129"/>
          <a:ext cx="637724" cy="6377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030116-BBC3-4C97-8513-48E44D743BF8}">
      <dsp:nvSpPr>
        <dsp:cNvPr id="0" name=""/>
        <dsp:cNvSpPr/>
      </dsp:nvSpPr>
      <dsp:spPr>
        <a:xfrm>
          <a:off x="1339221" y="2899242"/>
          <a:ext cx="9014453" cy="115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14" tIns="122714" rIns="122714" bIns="122714" numCol="1" spcCol="1270" anchor="ctr" anchorCtr="0">
          <a:noAutofit/>
        </a:bodyPr>
        <a:lstStyle/>
        <a:p>
          <a:pPr marL="0" lvl="0" indent="0" algn="l" defTabSz="889000">
            <a:lnSpc>
              <a:spcPct val="90000"/>
            </a:lnSpc>
            <a:spcBef>
              <a:spcPct val="0"/>
            </a:spcBef>
            <a:spcAft>
              <a:spcPct val="35000"/>
            </a:spcAft>
            <a:buNone/>
          </a:pPr>
          <a:r>
            <a:rPr lang="en-US" sz="2000" kern="1200"/>
            <a:t>Resources that are removed or reallocated cannot be stood back up overnight once the contract period concludes.  There are recruitment issues, equipment issues, and training that all needs ample time to reinstitute some levels of service.</a:t>
          </a:r>
        </a:p>
      </dsp:txBody>
      <dsp:txXfrm>
        <a:off x="1339221" y="2899242"/>
        <a:ext cx="9014453" cy="1159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BE092-3147-49AA-84F4-0519790ACDE8}">
      <dsp:nvSpPr>
        <dsp:cNvPr id="0" name=""/>
        <dsp:cNvSpPr/>
      </dsp:nvSpPr>
      <dsp:spPr>
        <a:xfrm>
          <a:off x="3260" y="548420"/>
          <a:ext cx="2586448" cy="15518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No cost for large scale incidents and high-profile investigations (tactical issues, vehicle fatalities, missing persons).</a:t>
          </a:r>
        </a:p>
      </dsp:txBody>
      <dsp:txXfrm>
        <a:off x="3260" y="548420"/>
        <a:ext cx="2586448" cy="1551868"/>
      </dsp:txXfrm>
    </dsp:sp>
    <dsp:sp modelId="{63A4FE07-BA8D-44AB-9CF1-A62E6D57D932}">
      <dsp:nvSpPr>
        <dsp:cNvPr id="0" name=""/>
        <dsp:cNvSpPr/>
      </dsp:nvSpPr>
      <dsp:spPr>
        <a:xfrm>
          <a:off x="2848353" y="548420"/>
          <a:ext cx="2586448" cy="15518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No cost for specialized services such as SED, Search &amp; Rescue.   This includes equipment.</a:t>
          </a:r>
        </a:p>
      </dsp:txBody>
      <dsp:txXfrm>
        <a:off x="2848353" y="548420"/>
        <a:ext cx="2586448" cy="1551868"/>
      </dsp:txXfrm>
    </dsp:sp>
    <dsp:sp modelId="{1DD3BB0E-04A6-444F-9293-25AEA21A1614}">
      <dsp:nvSpPr>
        <dsp:cNvPr id="0" name=""/>
        <dsp:cNvSpPr/>
      </dsp:nvSpPr>
      <dsp:spPr>
        <a:xfrm>
          <a:off x="5693446" y="548420"/>
          <a:ext cx="2586448" cy="15518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No cost for additional detective services.</a:t>
          </a:r>
        </a:p>
      </dsp:txBody>
      <dsp:txXfrm>
        <a:off x="5693446" y="548420"/>
        <a:ext cx="2586448" cy="1551868"/>
      </dsp:txXfrm>
    </dsp:sp>
    <dsp:sp modelId="{5FFB9011-5A88-4E70-B2DE-3D3F01407062}">
      <dsp:nvSpPr>
        <dsp:cNvPr id="0" name=""/>
        <dsp:cNvSpPr/>
      </dsp:nvSpPr>
      <dsp:spPr>
        <a:xfrm>
          <a:off x="8538539" y="548420"/>
          <a:ext cx="2586448" cy="15518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No cost for new deputy startup equipment such as vest, handcuffs, gun, rifle, duty belt, flashlight, portable radio, etc. </a:t>
          </a:r>
        </a:p>
      </dsp:txBody>
      <dsp:txXfrm>
        <a:off x="8538539" y="548420"/>
        <a:ext cx="2586448" cy="1551868"/>
      </dsp:txXfrm>
    </dsp:sp>
    <dsp:sp modelId="{BB60B960-A373-49CD-8509-A405B6BBAD1D}">
      <dsp:nvSpPr>
        <dsp:cNvPr id="0" name=""/>
        <dsp:cNvSpPr/>
      </dsp:nvSpPr>
      <dsp:spPr>
        <a:xfrm>
          <a:off x="3260" y="2358934"/>
          <a:ext cx="2586448" cy="15518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No cost for recruitment, HR, payroll, background, manage workers compensation claims, new hire medical, and psychological services.</a:t>
          </a:r>
        </a:p>
      </dsp:txBody>
      <dsp:txXfrm>
        <a:off x="3260" y="2358934"/>
        <a:ext cx="2586448" cy="1551868"/>
      </dsp:txXfrm>
    </dsp:sp>
    <dsp:sp modelId="{65F8A2A7-1A9A-44D6-AE58-D8511010DF8F}">
      <dsp:nvSpPr>
        <dsp:cNvPr id="0" name=""/>
        <dsp:cNvSpPr/>
      </dsp:nvSpPr>
      <dsp:spPr>
        <a:xfrm>
          <a:off x="2848353" y="2358934"/>
          <a:ext cx="2586448" cy="15518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No cost for Evidence Processing/Evidence Technician time.</a:t>
          </a:r>
        </a:p>
      </dsp:txBody>
      <dsp:txXfrm>
        <a:off x="2848353" y="2358934"/>
        <a:ext cx="2586448" cy="1551868"/>
      </dsp:txXfrm>
    </dsp:sp>
    <dsp:sp modelId="{1167A7E3-F20C-48E8-900F-6BE4FE4B5B8B}">
      <dsp:nvSpPr>
        <dsp:cNvPr id="0" name=""/>
        <dsp:cNvSpPr/>
      </dsp:nvSpPr>
      <dsp:spPr>
        <a:xfrm>
          <a:off x="5693446" y="2358934"/>
          <a:ext cx="2586448" cy="15518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No cost to handle matters such as scheduling &amp; attendance, performance evaluations, labor relations and negotiations, grievances and discipline issues, citizen complaints, internal affairs.</a:t>
          </a:r>
        </a:p>
      </dsp:txBody>
      <dsp:txXfrm>
        <a:off x="5693446" y="2358934"/>
        <a:ext cx="2586448" cy="1551868"/>
      </dsp:txXfrm>
    </dsp:sp>
    <dsp:sp modelId="{56D55E60-E855-4651-9924-5DD89592B2D4}">
      <dsp:nvSpPr>
        <dsp:cNvPr id="0" name=""/>
        <dsp:cNvSpPr/>
      </dsp:nvSpPr>
      <dsp:spPr>
        <a:xfrm>
          <a:off x="8538539" y="2358934"/>
          <a:ext cx="2586448" cy="15518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No cost to apply for various State Grant funds to conduct DUI Check points, Street Racing and Sideshow, Click It or Ticket, School Safety Presentations, etc.</a:t>
          </a:r>
        </a:p>
      </dsp:txBody>
      <dsp:txXfrm>
        <a:off x="8538539" y="2358934"/>
        <a:ext cx="2586448" cy="1551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7877E-86E1-4F9B-AA8D-DC32E5D131F0}">
      <dsp:nvSpPr>
        <dsp:cNvPr id="0" name=""/>
        <dsp:cNvSpPr/>
      </dsp:nvSpPr>
      <dsp:spPr>
        <a:xfrm rot="5400000">
          <a:off x="3855824" y="-1385927"/>
          <a:ext cx="1092462" cy="4143111"/>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Average from 150 to 200 hours for each deputy annually</a:t>
          </a:r>
        </a:p>
      </dsp:txBody>
      <dsp:txXfrm rot="-5400000">
        <a:off x="2330500" y="192727"/>
        <a:ext cx="4089781" cy="985802"/>
      </dsp:txXfrm>
    </dsp:sp>
    <dsp:sp modelId="{4BA4675D-4CBB-4910-931A-AAB1453F8490}">
      <dsp:nvSpPr>
        <dsp:cNvPr id="0" name=""/>
        <dsp:cNvSpPr/>
      </dsp:nvSpPr>
      <dsp:spPr>
        <a:xfrm>
          <a:off x="0" y="2839"/>
          <a:ext cx="2330500" cy="1365578"/>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Trainings: </a:t>
          </a:r>
        </a:p>
      </dsp:txBody>
      <dsp:txXfrm>
        <a:off x="66662" y="69501"/>
        <a:ext cx="2197176" cy="1232254"/>
      </dsp:txXfrm>
    </dsp:sp>
    <dsp:sp modelId="{10F6EC89-AD0A-4A22-B2FF-6933CC707CB1}">
      <dsp:nvSpPr>
        <dsp:cNvPr id="0" name=""/>
        <dsp:cNvSpPr/>
      </dsp:nvSpPr>
      <dsp:spPr>
        <a:xfrm rot="5400000">
          <a:off x="3855824" y="47929"/>
          <a:ext cx="1092462" cy="4143111"/>
        </a:xfrm>
        <a:prstGeom prst="round2SameRect">
          <a:avLst/>
        </a:prstGeom>
        <a:solidFill>
          <a:schemeClr val="accent2">
            <a:tint val="40000"/>
            <a:alpha val="90000"/>
            <a:hueOff val="-319155"/>
            <a:satOff val="-3885"/>
            <a:lumOff val="-837"/>
            <a:alphaOff val="0"/>
          </a:schemeClr>
        </a:solidFill>
        <a:ln w="9525" cap="rnd" cmpd="sng" algn="ctr">
          <a:solidFill>
            <a:schemeClr val="accent2">
              <a:tint val="40000"/>
              <a:alpha val="90000"/>
              <a:hueOff val="-319155"/>
              <a:satOff val="-3885"/>
              <a:lumOff val="-8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Holiday leave of 112 hours annually </a:t>
          </a:r>
        </a:p>
        <a:p>
          <a:pPr marL="114300" lvl="1" indent="-114300" algn="l" defTabSz="666750">
            <a:lnSpc>
              <a:spcPct val="90000"/>
            </a:lnSpc>
            <a:spcBef>
              <a:spcPct val="0"/>
            </a:spcBef>
            <a:spcAft>
              <a:spcPct val="15000"/>
            </a:spcAft>
            <a:buChar char="•"/>
          </a:pPr>
          <a:r>
            <a:rPr lang="en-US" sz="1500" kern="1200"/>
            <a:t>Vacation leave, 2-4 weeks annually  </a:t>
          </a:r>
        </a:p>
        <a:p>
          <a:pPr marL="114300" lvl="1" indent="-114300" algn="l" defTabSz="666750">
            <a:lnSpc>
              <a:spcPct val="90000"/>
            </a:lnSpc>
            <a:spcBef>
              <a:spcPct val="0"/>
            </a:spcBef>
            <a:spcAft>
              <a:spcPct val="15000"/>
            </a:spcAft>
            <a:buChar char="•"/>
          </a:pPr>
          <a:r>
            <a:rPr lang="en-US" sz="1500" kern="1200"/>
            <a:t>Sick leave of 2.5 weeks annually </a:t>
          </a:r>
        </a:p>
        <a:p>
          <a:pPr marL="114300" lvl="1" indent="-114300" algn="l" defTabSz="666750">
            <a:lnSpc>
              <a:spcPct val="90000"/>
            </a:lnSpc>
            <a:spcBef>
              <a:spcPct val="0"/>
            </a:spcBef>
            <a:spcAft>
              <a:spcPct val="15000"/>
            </a:spcAft>
            <a:buChar char="•"/>
          </a:pPr>
          <a:r>
            <a:rPr lang="en-US" sz="1500" kern="1200"/>
            <a:t>Compensatory up to 4 weeks annually </a:t>
          </a:r>
        </a:p>
      </dsp:txBody>
      <dsp:txXfrm rot="-5400000">
        <a:off x="2330500" y="1626583"/>
        <a:ext cx="4089781" cy="985802"/>
      </dsp:txXfrm>
    </dsp:sp>
    <dsp:sp modelId="{36569E85-1972-418B-BAAE-37EDC4ACC724}">
      <dsp:nvSpPr>
        <dsp:cNvPr id="0" name=""/>
        <dsp:cNvSpPr/>
      </dsp:nvSpPr>
      <dsp:spPr>
        <a:xfrm>
          <a:off x="0" y="1436696"/>
          <a:ext cx="2330500" cy="1365578"/>
        </a:xfrm>
        <a:prstGeom prst="roundRect">
          <a:avLst/>
        </a:prstGeom>
        <a:gradFill rotWithShape="0">
          <a:gsLst>
            <a:gs pos="0">
              <a:schemeClr val="accent2">
                <a:hueOff val="-236686"/>
                <a:satOff val="-1956"/>
                <a:lumOff val="-4183"/>
                <a:alphaOff val="0"/>
                <a:tint val="96000"/>
                <a:lumMod val="104000"/>
              </a:schemeClr>
            </a:gs>
            <a:gs pos="100000">
              <a:schemeClr val="accent2">
                <a:hueOff val="-236686"/>
                <a:satOff val="-1956"/>
                <a:lumOff val="-4183"/>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Paid leave:</a:t>
          </a:r>
        </a:p>
      </dsp:txBody>
      <dsp:txXfrm>
        <a:off x="66662" y="1503358"/>
        <a:ext cx="2197176" cy="1232254"/>
      </dsp:txXfrm>
    </dsp:sp>
    <dsp:sp modelId="{A0BCED9C-480E-443C-B5F3-A27DFECF55C4}">
      <dsp:nvSpPr>
        <dsp:cNvPr id="0" name=""/>
        <dsp:cNvSpPr/>
      </dsp:nvSpPr>
      <dsp:spPr>
        <a:xfrm rot="5400000">
          <a:off x="3855824" y="1481787"/>
          <a:ext cx="1092462" cy="4143111"/>
        </a:xfrm>
        <a:prstGeom prst="round2SameRect">
          <a:avLst/>
        </a:prstGeom>
        <a:solidFill>
          <a:schemeClr val="accent2">
            <a:tint val="40000"/>
            <a:alpha val="90000"/>
            <a:hueOff val="-638310"/>
            <a:satOff val="-7770"/>
            <a:lumOff val="-1674"/>
            <a:alphaOff val="0"/>
          </a:schemeClr>
        </a:solidFill>
        <a:ln w="9525" cap="rnd" cmpd="sng" algn="ctr">
          <a:solidFill>
            <a:schemeClr val="accent2">
              <a:tint val="40000"/>
              <a:alpha val="90000"/>
              <a:hueOff val="-638310"/>
              <a:satOff val="-7770"/>
              <a:lumOff val="-167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Up to 480 hours and/or long-term leave of absence (Care for family/Maternity) </a:t>
          </a:r>
        </a:p>
      </dsp:txBody>
      <dsp:txXfrm rot="-5400000">
        <a:off x="2330500" y="3060441"/>
        <a:ext cx="4089781" cy="985802"/>
      </dsp:txXfrm>
    </dsp:sp>
    <dsp:sp modelId="{40AC522C-F213-429B-A500-33E874DF2F10}">
      <dsp:nvSpPr>
        <dsp:cNvPr id="0" name=""/>
        <dsp:cNvSpPr/>
      </dsp:nvSpPr>
      <dsp:spPr>
        <a:xfrm>
          <a:off x="0" y="2870553"/>
          <a:ext cx="2330500" cy="1365578"/>
        </a:xfrm>
        <a:prstGeom prst="roundRect">
          <a:avLst/>
        </a:prstGeom>
        <a:gradFill rotWithShape="0">
          <a:gsLst>
            <a:gs pos="0">
              <a:schemeClr val="accent2">
                <a:hueOff val="-473373"/>
                <a:satOff val="-3912"/>
                <a:lumOff val="-8366"/>
                <a:alphaOff val="0"/>
                <a:tint val="96000"/>
                <a:lumMod val="104000"/>
              </a:schemeClr>
            </a:gs>
            <a:gs pos="100000">
              <a:schemeClr val="accent2">
                <a:hueOff val="-473373"/>
                <a:satOff val="-3912"/>
                <a:lumOff val="-8366"/>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FMLA leave</a:t>
          </a:r>
        </a:p>
      </dsp:txBody>
      <dsp:txXfrm>
        <a:off x="66662" y="2937215"/>
        <a:ext cx="2197176" cy="1232254"/>
      </dsp:txXfrm>
    </dsp:sp>
    <dsp:sp modelId="{D53F8C54-4375-4ED5-A1AC-67DF18CBF8A3}">
      <dsp:nvSpPr>
        <dsp:cNvPr id="0" name=""/>
        <dsp:cNvSpPr/>
      </dsp:nvSpPr>
      <dsp:spPr>
        <a:xfrm rot="5400000">
          <a:off x="3855824" y="2915644"/>
          <a:ext cx="1092462" cy="4143111"/>
        </a:xfrm>
        <a:prstGeom prst="round2SameRect">
          <a:avLst/>
        </a:prstGeom>
        <a:solidFill>
          <a:schemeClr val="accent2">
            <a:tint val="40000"/>
            <a:alpha val="90000"/>
            <a:hueOff val="-957465"/>
            <a:satOff val="-11655"/>
            <a:lumOff val="-2511"/>
            <a:alphaOff val="0"/>
          </a:schemeClr>
        </a:solidFill>
        <a:ln w="9525" cap="rnd" cmpd="sng" algn="ctr">
          <a:solidFill>
            <a:schemeClr val="accent2">
              <a:tint val="40000"/>
              <a:alpha val="90000"/>
              <a:hueOff val="-957465"/>
              <a:satOff val="-11655"/>
              <a:lumOff val="-25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30 days per year</a:t>
          </a:r>
        </a:p>
      </dsp:txBody>
      <dsp:txXfrm rot="-5400000">
        <a:off x="2330500" y="4494298"/>
        <a:ext cx="4089781" cy="985802"/>
      </dsp:txXfrm>
    </dsp:sp>
    <dsp:sp modelId="{F1311C2A-6152-4477-BB1E-EBA7F27C7E9C}">
      <dsp:nvSpPr>
        <dsp:cNvPr id="0" name=""/>
        <dsp:cNvSpPr/>
      </dsp:nvSpPr>
      <dsp:spPr>
        <a:xfrm>
          <a:off x="0" y="4304411"/>
          <a:ext cx="2330500" cy="1365578"/>
        </a:xfrm>
        <a:prstGeom prst="roundRect">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Military leave:</a:t>
          </a:r>
        </a:p>
      </dsp:txBody>
      <dsp:txXfrm>
        <a:off x="66662" y="4371073"/>
        <a:ext cx="2197176" cy="1232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162FE-1F4C-4665-8448-3B0E237E3267}">
      <dsp:nvSpPr>
        <dsp:cNvPr id="0" name=""/>
        <dsp:cNvSpPr/>
      </dsp:nvSpPr>
      <dsp:spPr>
        <a:xfrm>
          <a:off x="0" y="633484"/>
          <a:ext cx="10353675" cy="116951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9F494-9CA3-4832-8970-34A75D178FB6}">
      <dsp:nvSpPr>
        <dsp:cNvPr id="0" name=""/>
        <dsp:cNvSpPr/>
      </dsp:nvSpPr>
      <dsp:spPr>
        <a:xfrm>
          <a:off x="353776" y="896624"/>
          <a:ext cx="643230" cy="643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887CE8-BB85-46F7-AFB9-1E790E0495CB}">
      <dsp:nvSpPr>
        <dsp:cNvPr id="0" name=""/>
        <dsp:cNvSpPr/>
      </dsp:nvSpPr>
      <dsp:spPr>
        <a:xfrm>
          <a:off x="1350784" y="633484"/>
          <a:ext cx="4659153" cy="116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73" tIns="123773" rIns="123773" bIns="123773" numCol="1" spcCol="1270" anchor="ctr" anchorCtr="0">
          <a:noAutofit/>
        </a:bodyPr>
        <a:lstStyle/>
        <a:p>
          <a:pPr marL="0" lvl="0" indent="0" algn="l" defTabSz="1111250">
            <a:lnSpc>
              <a:spcPct val="90000"/>
            </a:lnSpc>
            <a:spcBef>
              <a:spcPct val="0"/>
            </a:spcBef>
            <a:spcAft>
              <a:spcPct val="35000"/>
            </a:spcAft>
            <a:buNone/>
          </a:pPr>
          <a:r>
            <a:rPr lang="en-US" sz="2500" kern="1200"/>
            <a:t>2024</a:t>
          </a:r>
        </a:p>
      </dsp:txBody>
      <dsp:txXfrm>
        <a:off x="1350784" y="633484"/>
        <a:ext cx="4659153" cy="1169510"/>
      </dsp:txXfrm>
    </dsp:sp>
    <dsp:sp modelId="{DF99D4D2-330D-4BD4-B6B1-CDCE6E99530F}">
      <dsp:nvSpPr>
        <dsp:cNvPr id="0" name=""/>
        <dsp:cNvSpPr/>
      </dsp:nvSpPr>
      <dsp:spPr>
        <a:xfrm>
          <a:off x="6009938" y="633484"/>
          <a:ext cx="4343736" cy="116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73" tIns="123773" rIns="123773" bIns="123773" numCol="1" spcCol="1270" anchor="ctr" anchorCtr="0">
          <a:noAutofit/>
        </a:bodyPr>
        <a:lstStyle/>
        <a:p>
          <a:pPr marL="0" lvl="0" indent="0" algn="l" defTabSz="800100">
            <a:lnSpc>
              <a:spcPct val="90000"/>
            </a:lnSpc>
            <a:spcBef>
              <a:spcPct val="0"/>
            </a:spcBef>
            <a:spcAft>
              <a:spcPct val="35000"/>
            </a:spcAft>
            <a:buNone/>
          </a:pPr>
          <a:r>
            <a:rPr lang="en-US" sz="1800" kern="1200"/>
            <a:t>Traffic accidents: 	93</a:t>
          </a:r>
        </a:p>
        <a:p>
          <a:pPr marL="0" lvl="0" indent="0" algn="l" defTabSz="800100">
            <a:lnSpc>
              <a:spcPct val="90000"/>
            </a:lnSpc>
            <a:spcBef>
              <a:spcPct val="0"/>
            </a:spcBef>
            <a:spcAft>
              <a:spcPct val="35000"/>
            </a:spcAft>
            <a:buNone/>
          </a:pPr>
          <a:r>
            <a:rPr lang="en-US" sz="1800" kern="1200"/>
            <a:t>Traffic citations: 	559</a:t>
          </a:r>
        </a:p>
      </dsp:txBody>
      <dsp:txXfrm>
        <a:off x="6009938" y="633484"/>
        <a:ext cx="4343736" cy="1169510"/>
      </dsp:txXfrm>
    </dsp:sp>
    <dsp:sp modelId="{B0BB5FE8-B1FD-4D20-B47E-78BCE83812C4}">
      <dsp:nvSpPr>
        <dsp:cNvPr id="0" name=""/>
        <dsp:cNvSpPr/>
      </dsp:nvSpPr>
      <dsp:spPr>
        <a:xfrm>
          <a:off x="0" y="2095373"/>
          <a:ext cx="10353675" cy="116951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87715E-85B1-4FEF-8C87-C7BFF97B3297}">
      <dsp:nvSpPr>
        <dsp:cNvPr id="0" name=""/>
        <dsp:cNvSpPr/>
      </dsp:nvSpPr>
      <dsp:spPr>
        <a:xfrm>
          <a:off x="353776" y="2358513"/>
          <a:ext cx="643230" cy="64323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1CB785-2A65-4A36-ABB6-D5E4D7F990DD}">
      <dsp:nvSpPr>
        <dsp:cNvPr id="0" name=""/>
        <dsp:cNvSpPr/>
      </dsp:nvSpPr>
      <dsp:spPr>
        <a:xfrm>
          <a:off x="1350784" y="2095373"/>
          <a:ext cx="4659153" cy="116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73" tIns="123773" rIns="123773" bIns="123773" numCol="1" spcCol="1270" anchor="ctr" anchorCtr="0">
          <a:noAutofit/>
        </a:bodyPr>
        <a:lstStyle/>
        <a:p>
          <a:pPr marL="0" lvl="0" indent="0" algn="l" defTabSz="1111250">
            <a:lnSpc>
              <a:spcPct val="90000"/>
            </a:lnSpc>
            <a:spcBef>
              <a:spcPct val="0"/>
            </a:spcBef>
            <a:spcAft>
              <a:spcPct val="35000"/>
            </a:spcAft>
            <a:buNone/>
          </a:pPr>
          <a:r>
            <a:rPr lang="en-US" sz="2500" kern="1200"/>
            <a:t>2025	</a:t>
          </a:r>
        </a:p>
        <a:p>
          <a:pPr marL="0" lvl="0" indent="0" algn="l" defTabSz="1111250">
            <a:lnSpc>
              <a:spcPct val="90000"/>
            </a:lnSpc>
            <a:spcBef>
              <a:spcPct val="0"/>
            </a:spcBef>
            <a:spcAft>
              <a:spcPct val="35000"/>
            </a:spcAft>
            <a:buNone/>
          </a:pPr>
          <a:r>
            <a:rPr lang="en-US" sz="2500" kern="1200"/>
            <a:t>(January-October)</a:t>
          </a:r>
        </a:p>
      </dsp:txBody>
      <dsp:txXfrm>
        <a:off x="1350784" y="2095373"/>
        <a:ext cx="4659153" cy="1169510"/>
      </dsp:txXfrm>
    </dsp:sp>
    <dsp:sp modelId="{EDA4C007-B9E0-446E-A75C-379ECAB57474}">
      <dsp:nvSpPr>
        <dsp:cNvPr id="0" name=""/>
        <dsp:cNvSpPr/>
      </dsp:nvSpPr>
      <dsp:spPr>
        <a:xfrm>
          <a:off x="6009938" y="2095373"/>
          <a:ext cx="4343736" cy="116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73" tIns="123773" rIns="123773" bIns="123773" numCol="1" spcCol="1270" anchor="ctr" anchorCtr="0">
          <a:noAutofit/>
        </a:bodyPr>
        <a:lstStyle/>
        <a:p>
          <a:pPr marL="0" lvl="0" indent="0" algn="l" defTabSz="800100">
            <a:lnSpc>
              <a:spcPct val="90000"/>
            </a:lnSpc>
            <a:spcBef>
              <a:spcPct val="0"/>
            </a:spcBef>
            <a:spcAft>
              <a:spcPct val="35000"/>
            </a:spcAft>
            <a:buNone/>
          </a:pPr>
          <a:r>
            <a:rPr lang="en-US" sz="1800" kern="1200" dirty="0"/>
            <a:t>Traffic accidents:	98</a:t>
          </a:r>
        </a:p>
        <a:p>
          <a:pPr marL="0" lvl="0" indent="0" algn="l" defTabSz="800100">
            <a:lnSpc>
              <a:spcPct val="90000"/>
            </a:lnSpc>
            <a:spcBef>
              <a:spcPct val="0"/>
            </a:spcBef>
            <a:spcAft>
              <a:spcPct val="35000"/>
            </a:spcAft>
            <a:buNone/>
          </a:pPr>
          <a:r>
            <a:rPr lang="en-US" sz="1800" kern="1200" dirty="0"/>
            <a:t>Traffic citations:		398</a:t>
          </a:r>
        </a:p>
      </dsp:txBody>
      <dsp:txXfrm>
        <a:off x="6009938" y="2095373"/>
        <a:ext cx="4343736" cy="1169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C0E92-A1C9-4E82-88EA-292BF0D1373E}">
      <dsp:nvSpPr>
        <dsp:cNvPr id="0" name=""/>
        <dsp:cNvSpPr/>
      </dsp:nvSpPr>
      <dsp:spPr>
        <a:xfrm>
          <a:off x="0" y="3421710"/>
          <a:ext cx="6873618" cy="224501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Cases include, shootings, child death, sexual assaults, lottery fraud, weapons violations, domestic violence, assault with deadly weapons cases, gang and narcotic cases.   </a:t>
          </a:r>
        </a:p>
      </dsp:txBody>
      <dsp:txXfrm>
        <a:off x="0" y="3421710"/>
        <a:ext cx="6873618" cy="2245012"/>
      </dsp:txXfrm>
    </dsp:sp>
    <dsp:sp modelId="{13CCF1A1-D08C-41A8-B603-A6E8927E34C1}">
      <dsp:nvSpPr>
        <dsp:cNvPr id="0" name=""/>
        <dsp:cNvSpPr/>
      </dsp:nvSpPr>
      <dsp:spPr>
        <a:xfrm rot="10800000">
          <a:off x="0" y="2556"/>
          <a:ext cx="6873618" cy="3452828"/>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1" kern="1200"/>
            <a:t>Workload Summary:</a:t>
          </a:r>
          <a:endParaRPr lang="en-US" sz="2700" kern="1200"/>
        </a:p>
      </dsp:txBody>
      <dsp:txXfrm rot="-10800000">
        <a:off x="0" y="2556"/>
        <a:ext cx="6873618" cy="1211942"/>
      </dsp:txXfrm>
    </dsp:sp>
    <dsp:sp modelId="{FB6AAB18-B7E9-4A43-BD12-BC011920F292}">
      <dsp:nvSpPr>
        <dsp:cNvPr id="0" name=""/>
        <dsp:cNvSpPr/>
      </dsp:nvSpPr>
      <dsp:spPr>
        <a:xfrm>
          <a:off x="839" y="1214499"/>
          <a:ext cx="1374387" cy="103239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Search Warrants: </a:t>
          </a:r>
        </a:p>
        <a:p>
          <a:pPr marL="0" lvl="0" indent="0" algn="ctr" defTabSz="889000">
            <a:lnSpc>
              <a:spcPct val="90000"/>
            </a:lnSpc>
            <a:spcBef>
              <a:spcPct val="0"/>
            </a:spcBef>
            <a:spcAft>
              <a:spcPct val="35000"/>
            </a:spcAft>
            <a:buNone/>
          </a:pPr>
          <a:r>
            <a:rPr lang="en-US" sz="2000" kern="1200" dirty="0"/>
            <a:t>63 </a:t>
          </a:r>
        </a:p>
      </dsp:txBody>
      <dsp:txXfrm>
        <a:off x="839" y="1214499"/>
        <a:ext cx="1374387" cy="1032395"/>
      </dsp:txXfrm>
    </dsp:sp>
    <dsp:sp modelId="{E2EBA802-0627-4D84-B871-6D62DB8FE096}">
      <dsp:nvSpPr>
        <dsp:cNvPr id="0" name=""/>
        <dsp:cNvSpPr/>
      </dsp:nvSpPr>
      <dsp:spPr>
        <a:xfrm>
          <a:off x="1375227" y="1214499"/>
          <a:ext cx="1374387" cy="103239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Arrest Warrants: </a:t>
          </a:r>
        </a:p>
        <a:p>
          <a:pPr marL="0" lvl="0" indent="0" algn="ctr" defTabSz="889000">
            <a:lnSpc>
              <a:spcPct val="90000"/>
            </a:lnSpc>
            <a:spcBef>
              <a:spcPct val="0"/>
            </a:spcBef>
            <a:spcAft>
              <a:spcPct val="35000"/>
            </a:spcAft>
            <a:buNone/>
          </a:pPr>
          <a:r>
            <a:rPr lang="en-US" sz="2000" kern="1200" dirty="0"/>
            <a:t>10 </a:t>
          </a:r>
        </a:p>
      </dsp:txBody>
      <dsp:txXfrm>
        <a:off x="1375227" y="1214499"/>
        <a:ext cx="1374387" cy="1032395"/>
      </dsp:txXfrm>
    </dsp:sp>
    <dsp:sp modelId="{E8177193-078A-46AA-90C7-18E125016985}">
      <dsp:nvSpPr>
        <dsp:cNvPr id="0" name=""/>
        <dsp:cNvSpPr/>
      </dsp:nvSpPr>
      <dsp:spPr>
        <a:xfrm>
          <a:off x="2749615" y="1214499"/>
          <a:ext cx="1374387" cy="103239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Reports Written: </a:t>
          </a:r>
        </a:p>
        <a:p>
          <a:pPr marL="0" lvl="0" indent="0" algn="ctr" defTabSz="889000">
            <a:lnSpc>
              <a:spcPct val="90000"/>
            </a:lnSpc>
            <a:spcBef>
              <a:spcPct val="0"/>
            </a:spcBef>
            <a:spcAft>
              <a:spcPct val="35000"/>
            </a:spcAft>
            <a:buNone/>
          </a:pPr>
          <a:r>
            <a:rPr lang="en-US" sz="2000" kern="1200" dirty="0"/>
            <a:t> 104</a:t>
          </a:r>
        </a:p>
      </dsp:txBody>
      <dsp:txXfrm>
        <a:off x="2749615" y="1214499"/>
        <a:ext cx="1374387" cy="1032395"/>
      </dsp:txXfrm>
    </dsp:sp>
    <dsp:sp modelId="{90A70839-3935-4561-A631-FC8261EDDE10}">
      <dsp:nvSpPr>
        <dsp:cNvPr id="0" name=""/>
        <dsp:cNvSpPr/>
      </dsp:nvSpPr>
      <dsp:spPr>
        <a:xfrm>
          <a:off x="4124002" y="1214499"/>
          <a:ext cx="1374387" cy="103239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Felony Arrests: </a:t>
          </a:r>
        </a:p>
        <a:p>
          <a:pPr marL="0" lvl="0" indent="0" algn="ctr" defTabSz="889000">
            <a:lnSpc>
              <a:spcPct val="90000"/>
            </a:lnSpc>
            <a:spcBef>
              <a:spcPct val="0"/>
            </a:spcBef>
            <a:spcAft>
              <a:spcPct val="35000"/>
            </a:spcAft>
            <a:buNone/>
          </a:pPr>
          <a:r>
            <a:rPr lang="en-US" sz="2000" kern="1200" dirty="0"/>
            <a:t>     20	</a:t>
          </a:r>
        </a:p>
      </dsp:txBody>
      <dsp:txXfrm>
        <a:off x="4124002" y="1214499"/>
        <a:ext cx="1374387" cy="1032395"/>
      </dsp:txXfrm>
    </dsp:sp>
    <dsp:sp modelId="{B2396BD7-63F5-4B0B-8BF9-25F7327B5B57}">
      <dsp:nvSpPr>
        <dsp:cNvPr id="0" name=""/>
        <dsp:cNvSpPr/>
      </dsp:nvSpPr>
      <dsp:spPr>
        <a:xfrm>
          <a:off x="5498390" y="1214499"/>
          <a:ext cx="1374387" cy="1032395"/>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MDIs:            </a:t>
          </a:r>
        </a:p>
        <a:p>
          <a:pPr marL="0" lvl="0" indent="0" algn="ctr" defTabSz="889000">
            <a:lnSpc>
              <a:spcPct val="90000"/>
            </a:lnSpc>
            <a:spcBef>
              <a:spcPct val="0"/>
            </a:spcBef>
            <a:spcAft>
              <a:spcPct val="35000"/>
            </a:spcAft>
            <a:buNone/>
          </a:pPr>
          <a:r>
            <a:rPr lang="en-US" sz="2000" kern="1200" dirty="0"/>
            <a:t>25</a:t>
          </a:r>
        </a:p>
      </dsp:txBody>
      <dsp:txXfrm>
        <a:off x="5498390" y="1214499"/>
        <a:ext cx="1374387" cy="10323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3696C-21A3-4CA6-ACAB-60A81C94D85A}">
      <dsp:nvSpPr>
        <dsp:cNvPr id="0" name=""/>
        <dsp:cNvSpPr/>
      </dsp:nvSpPr>
      <dsp:spPr>
        <a:xfrm>
          <a:off x="0" y="0"/>
          <a:ext cx="653027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402B1-C90B-4A32-9F37-F4800A6B10F0}">
      <dsp:nvSpPr>
        <dsp:cNvPr id="0" name=""/>
        <dsp:cNvSpPr/>
      </dsp:nvSpPr>
      <dsp:spPr>
        <a:xfrm>
          <a:off x="0" y="0"/>
          <a:ext cx="6530276" cy="1301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Priority 1 calls are generally 911 calls and immediate response calls with life-threatening circumstances.</a:t>
          </a:r>
        </a:p>
      </dsp:txBody>
      <dsp:txXfrm>
        <a:off x="0" y="0"/>
        <a:ext cx="6530276" cy="1301708"/>
      </dsp:txXfrm>
    </dsp:sp>
    <dsp:sp modelId="{51E2912B-7A60-4BFE-AE0C-5742FCD5C468}">
      <dsp:nvSpPr>
        <dsp:cNvPr id="0" name=""/>
        <dsp:cNvSpPr/>
      </dsp:nvSpPr>
      <dsp:spPr>
        <a:xfrm>
          <a:off x="0" y="1301708"/>
          <a:ext cx="653027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86B740-B90A-4091-BE45-C8940CFDF24E}">
      <dsp:nvSpPr>
        <dsp:cNvPr id="0" name=""/>
        <dsp:cNvSpPr/>
      </dsp:nvSpPr>
      <dsp:spPr>
        <a:xfrm>
          <a:off x="0" y="1301708"/>
          <a:ext cx="6530276" cy="1301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Priority 2 calls are generally immediate response calls with property, threats, or potential of escalation. </a:t>
          </a:r>
        </a:p>
      </dsp:txBody>
      <dsp:txXfrm>
        <a:off x="0" y="1301708"/>
        <a:ext cx="6530276" cy="1301708"/>
      </dsp:txXfrm>
    </dsp:sp>
    <dsp:sp modelId="{588C424C-A3D6-43B0-81AB-649475D07EDF}">
      <dsp:nvSpPr>
        <dsp:cNvPr id="0" name=""/>
        <dsp:cNvSpPr/>
      </dsp:nvSpPr>
      <dsp:spPr>
        <a:xfrm>
          <a:off x="0" y="2603417"/>
          <a:ext cx="653027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09C42A-C3BD-4DF9-9B37-62D03923E20A}">
      <dsp:nvSpPr>
        <dsp:cNvPr id="0" name=""/>
        <dsp:cNvSpPr/>
      </dsp:nvSpPr>
      <dsp:spPr>
        <a:xfrm>
          <a:off x="0" y="2603417"/>
          <a:ext cx="6530276" cy="1301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Priority 3 calls are non-immediate response calls such as counter calls.</a:t>
          </a:r>
        </a:p>
      </dsp:txBody>
      <dsp:txXfrm>
        <a:off x="0" y="2603417"/>
        <a:ext cx="6530276" cy="1301708"/>
      </dsp:txXfrm>
    </dsp:sp>
    <dsp:sp modelId="{B5CE602C-B5B1-43F6-8EA9-D07FAF1AC414}">
      <dsp:nvSpPr>
        <dsp:cNvPr id="0" name=""/>
        <dsp:cNvSpPr/>
      </dsp:nvSpPr>
      <dsp:spPr>
        <a:xfrm>
          <a:off x="0" y="3905127"/>
          <a:ext cx="653027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FEFAA5-CD2F-4B68-8E9C-AB28C13F3029}">
      <dsp:nvSpPr>
        <dsp:cNvPr id="0" name=""/>
        <dsp:cNvSpPr/>
      </dsp:nvSpPr>
      <dsp:spPr>
        <a:xfrm>
          <a:off x="0" y="3905126"/>
          <a:ext cx="6530276" cy="1301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Priority 4 calls are generally routine response calls such as traffic stops and civil problems. </a:t>
          </a:r>
        </a:p>
      </dsp:txBody>
      <dsp:txXfrm>
        <a:off x="0" y="3905126"/>
        <a:ext cx="6530276" cy="13017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BAFFE-814A-4CCD-BF2D-9403DC3F4A73}">
      <dsp:nvSpPr>
        <dsp:cNvPr id="0" name=""/>
        <dsp:cNvSpPr/>
      </dsp:nvSpPr>
      <dsp:spPr>
        <a:xfrm>
          <a:off x="0" y="83310"/>
          <a:ext cx="6934199" cy="235871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“We also concluded that the SCSO provides an effective level of patrol resources and that service levels in the City of Live Oak are consistent with or better than those provided countywide. For instance, the SCSO typically allocates at least one deputy per shift to cover Live Oak beats.” </a:t>
          </a:r>
        </a:p>
      </dsp:txBody>
      <dsp:txXfrm>
        <a:off x="115143" y="198453"/>
        <a:ext cx="6703913" cy="2128433"/>
      </dsp:txXfrm>
    </dsp:sp>
    <dsp:sp modelId="{CB4850A2-2AB0-415A-A8D5-D735A4C095F7}">
      <dsp:nvSpPr>
        <dsp:cNvPr id="0" name=""/>
        <dsp:cNvSpPr/>
      </dsp:nvSpPr>
      <dsp:spPr>
        <a:xfrm>
          <a:off x="0" y="2511150"/>
          <a:ext cx="6934199" cy="2358719"/>
        </a:xfrm>
        <a:prstGeom prst="roundRect">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“For instance, the data shows that the City of Live Oak accounts for an average of 25% of the total calls for service received by the dispatch center. This is consistent with the City’s size, which represents 32% of the Sutter County population excluding the City of Yuba City.” </a:t>
          </a:r>
        </a:p>
      </dsp:txBody>
      <dsp:txXfrm>
        <a:off x="115143" y="2626293"/>
        <a:ext cx="6703913" cy="2128433"/>
      </dsp:txXfrm>
    </dsp:sp>
    <dsp:sp modelId="{68F21EE5-34AD-4643-AC61-D976B1BD5CA5}">
      <dsp:nvSpPr>
        <dsp:cNvPr id="0" name=""/>
        <dsp:cNvSpPr/>
      </dsp:nvSpPr>
      <dsp:spPr>
        <a:xfrm>
          <a:off x="0" y="4869870"/>
          <a:ext cx="6934199"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61" tIns="30480" rIns="170688" bIns="30480" numCol="1" spcCol="1270" anchor="t" anchorCtr="0">
          <a:noAutofit/>
        </a:bodyPr>
        <a:lstStyle/>
        <a:p>
          <a:pPr marL="171450" lvl="1" indent="-171450" algn="ctr" defTabSz="844550">
            <a:lnSpc>
              <a:spcPct val="90000"/>
            </a:lnSpc>
            <a:spcBef>
              <a:spcPct val="0"/>
            </a:spcBef>
            <a:spcAft>
              <a:spcPct val="20000"/>
            </a:spcAft>
            <a:buChar char="•"/>
          </a:pPr>
          <a:r>
            <a:rPr lang="en-US" sz="1900" kern="1200" dirty="0"/>
            <a:t>Sutter County Sheriff’s Office Organization Assessment and Staffing Study, 2022</a:t>
          </a:r>
        </a:p>
      </dsp:txBody>
      <dsp:txXfrm>
        <a:off x="0" y="4869870"/>
        <a:ext cx="6934199" cy="5713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9F157-5145-4AD9-BD84-501FDEDC8711}">
      <dsp:nvSpPr>
        <dsp:cNvPr id="0" name=""/>
        <dsp:cNvSpPr/>
      </dsp:nvSpPr>
      <dsp:spPr>
        <a:xfrm>
          <a:off x="825278" y="66357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12749-6D98-4F3D-BF56-0FCDEE2F5185}">
      <dsp:nvSpPr>
        <dsp:cNvPr id="0" name=""/>
        <dsp:cNvSpPr/>
      </dsp:nvSpPr>
      <dsp:spPr>
        <a:xfrm>
          <a:off x="825278" y="232239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California Constitution Article I - Declaration of Rights, Section 1. </a:t>
          </a:r>
          <a:endParaRPr lang="en-US" sz="1400" kern="1200"/>
        </a:p>
      </dsp:txBody>
      <dsp:txXfrm>
        <a:off x="825278" y="2322393"/>
        <a:ext cx="4320000" cy="648000"/>
      </dsp:txXfrm>
    </dsp:sp>
    <dsp:sp modelId="{CC50C31C-3F8F-4BB6-97CA-82AA04F5F211}">
      <dsp:nvSpPr>
        <dsp:cNvPr id="0" name=""/>
        <dsp:cNvSpPr/>
      </dsp:nvSpPr>
      <dsp:spPr>
        <a:xfrm>
          <a:off x="825278" y="3038680"/>
          <a:ext cx="4320000" cy="103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All people are by nature free and independent and have inalienable rights. Among these are enjoying and defending life and liberty, acquiring, possessing, and protecting property, and pursuing and obtaining safety, happiness, and privacy.</a:t>
          </a:r>
        </a:p>
      </dsp:txBody>
      <dsp:txXfrm>
        <a:off x="825278" y="3038680"/>
        <a:ext cx="4320000" cy="1039246"/>
      </dsp:txXfrm>
    </dsp:sp>
    <dsp:sp modelId="{EBEB7309-9756-472D-898D-360B25FDD734}">
      <dsp:nvSpPr>
        <dsp:cNvPr id="0" name=""/>
        <dsp:cNvSpPr/>
      </dsp:nvSpPr>
      <dsp:spPr>
        <a:xfrm>
          <a:off x="5901278" y="66357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0160C5-039E-4D97-A823-BA1F1FB477A2}">
      <dsp:nvSpPr>
        <dsp:cNvPr id="0" name=""/>
        <dsp:cNvSpPr/>
      </dsp:nvSpPr>
      <dsp:spPr>
        <a:xfrm>
          <a:off x="5901278" y="232239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Incorporated cities typically have two primary options for providing law enforcement, as outlined in state law: </a:t>
          </a:r>
          <a:endParaRPr lang="en-US" sz="1400" kern="1200"/>
        </a:p>
      </dsp:txBody>
      <dsp:txXfrm>
        <a:off x="5901278" y="2322393"/>
        <a:ext cx="4320000" cy="648000"/>
      </dsp:txXfrm>
    </dsp:sp>
    <dsp:sp modelId="{E6A353AA-0362-49C4-9271-E10261017D96}">
      <dsp:nvSpPr>
        <dsp:cNvPr id="0" name=""/>
        <dsp:cNvSpPr/>
      </dsp:nvSpPr>
      <dsp:spPr>
        <a:xfrm>
          <a:off x="5901278" y="3038680"/>
          <a:ext cx="4320000" cy="1039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Establish a municipal police department: Create and fund its own police force, appointing a local police chief to manage the department. </a:t>
          </a:r>
        </a:p>
        <a:p>
          <a:pPr marL="0" lvl="0" indent="0" algn="l" defTabSz="488950">
            <a:lnSpc>
              <a:spcPct val="100000"/>
            </a:lnSpc>
            <a:spcBef>
              <a:spcPct val="0"/>
            </a:spcBef>
            <a:spcAft>
              <a:spcPct val="35000"/>
            </a:spcAft>
            <a:buNone/>
          </a:pPr>
          <a:r>
            <a:rPr lang="en-US" sz="1100" kern="1200" dirty="0"/>
            <a:t>Contract with the county sheriff's office: A city can contract with the county sheriff to provide law enforcement services within its city limits. This is a common and often more cost-effective option, particularly for smaller cities.</a:t>
          </a:r>
        </a:p>
      </dsp:txBody>
      <dsp:txXfrm>
        <a:off x="5901278" y="3038680"/>
        <a:ext cx="4320000" cy="10392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D1DDE-1DE7-4AED-BDA3-A8D6EFA299FE}">
      <dsp:nvSpPr>
        <dsp:cNvPr id="0" name=""/>
        <dsp:cNvSpPr/>
      </dsp:nvSpPr>
      <dsp:spPr>
        <a:xfrm>
          <a:off x="0" y="99073"/>
          <a:ext cx="6566579" cy="128934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On Friday September 26</a:t>
          </a:r>
          <a:r>
            <a:rPr lang="en-US" sz="1900" kern="1200" baseline="30000"/>
            <a:t>th</a:t>
          </a:r>
          <a:r>
            <a:rPr lang="en-US" sz="1900" kern="1200"/>
            <a:t>, 2025, the Live Oak City Manager notified county CAO of the city manager’s intent to make a recommendation to the council to terminate both fire and law contracts due to financial restraints. </a:t>
          </a:r>
        </a:p>
      </dsp:txBody>
      <dsp:txXfrm>
        <a:off x="62940" y="162013"/>
        <a:ext cx="6440699" cy="1163460"/>
      </dsp:txXfrm>
    </dsp:sp>
    <dsp:sp modelId="{3A8F11DC-C97C-4BA0-9771-03DEDAF2F30A}">
      <dsp:nvSpPr>
        <dsp:cNvPr id="0" name=""/>
        <dsp:cNvSpPr/>
      </dsp:nvSpPr>
      <dsp:spPr>
        <a:xfrm>
          <a:off x="0" y="1443133"/>
          <a:ext cx="6566579" cy="1289340"/>
        </a:xfrm>
        <a:prstGeom prst="roundRect">
          <a:avLst/>
        </a:prstGeom>
        <a:gradFill rotWithShape="0">
          <a:gsLst>
            <a:gs pos="0">
              <a:schemeClr val="accent2">
                <a:hueOff val="-236686"/>
                <a:satOff val="-1956"/>
                <a:lumOff val="-4183"/>
                <a:alphaOff val="0"/>
                <a:tint val="96000"/>
                <a:lumMod val="104000"/>
              </a:schemeClr>
            </a:gs>
            <a:gs pos="100000">
              <a:schemeClr val="accent2">
                <a:hueOff val="-236686"/>
                <a:satOff val="-1956"/>
                <a:lumOff val="-4183"/>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City Council voted (4/5) to terminate these contracts at their meeting on October 1</a:t>
          </a:r>
          <a:r>
            <a:rPr lang="en-US" sz="1900" kern="1200" baseline="30000"/>
            <a:t>st</a:t>
          </a:r>
          <a:r>
            <a:rPr lang="en-US" sz="1900" kern="1200"/>
            <a:t>, 2025.  </a:t>
          </a:r>
        </a:p>
      </dsp:txBody>
      <dsp:txXfrm>
        <a:off x="62940" y="1506073"/>
        <a:ext cx="6440699" cy="1163460"/>
      </dsp:txXfrm>
    </dsp:sp>
    <dsp:sp modelId="{C2E912CE-CCD8-4D4C-80EE-08BE64AEA48D}">
      <dsp:nvSpPr>
        <dsp:cNvPr id="0" name=""/>
        <dsp:cNvSpPr/>
      </dsp:nvSpPr>
      <dsp:spPr>
        <a:xfrm>
          <a:off x="0" y="2787193"/>
          <a:ext cx="6566579" cy="1289340"/>
        </a:xfrm>
        <a:prstGeom prst="roundRect">
          <a:avLst/>
        </a:prstGeom>
        <a:gradFill rotWithShape="0">
          <a:gsLst>
            <a:gs pos="0">
              <a:schemeClr val="accent2">
                <a:hueOff val="-473373"/>
                <a:satOff val="-3912"/>
                <a:lumOff val="-8366"/>
                <a:alphaOff val="0"/>
                <a:tint val="96000"/>
                <a:lumMod val="104000"/>
              </a:schemeClr>
            </a:gs>
            <a:gs pos="100000">
              <a:schemeClr val="accent2">
                <a:hueOff val="-473373"/>
                <a:satOff val="-3912"/>
                <a:lumOff val="-8366"/>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county verified this was the city’s intent on October 2</a:t>
          </a:r>
          <a:r>
            <a:rPr lang="en-US" sz="1900" kern="1200" baseline="30000"/>
            <a:t>nd</a:t>
          </a:r>
          <a:r>
            <a:rPr lang="en-US" sz="1900" kern="1200"/>
            <a:t> and the city put out a media release advising the community on October 3rd, 2025.</a:t>
          </a:r>
        </a:p>
      </dsp:txBody>
      <dsp:txXfrm>
        <a:off x="62940" y="2850133"/>
        <a:ext cx="6440699" cy="1163460"/>
      </dsp:txXfrm>
    </dsp:sp>
    <dsp:sp modelId="{1C0D7BD2-F533-4702-9479-FEEFB50FB0E8}">
      <dsp:nvSpPr>
        <dsp:cNvPr id="0" name=""/>
        <dsp:cNvSpPr/>
      </dsp:nvSpPr>
      <dsp:spPr>
        <a:xfrm>
          <a:off x="0" y="4131253"/>
          <a:ext cx="6566579" cy="1289340"/>
        </a:xfrm>
        <a:prstGeom prst="roundRect">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same day, the county put out a media statement acknowledging the city’s notice to terminate the contract.</a:t>
          </a:r>
        </a:p>
      </dsp:txBody>
      <dsp:txXfrm>
        <a:off x="62940" y="4194193"/>
        <a:ext cx="6440699" cy="11634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12/1/2025</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21</a:t>
            </a:fld>
            <a:endParaRPr lang="en-US"/>
          </a:p>
        </p:txBody>
      </p:sp>
    </p:spTree>
    <p:extLst>
      <p:ext uri="{BB962C8B-B14F-4D97-AF65-F5344CB8AC3E}">
        <p14:creationId xmlns:p14="http://schemas.microsoft.com/office/powerpoint/2010/main" val="297441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6543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D8061D-18C3-4F4F-85EF-561633F5875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89633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D8061D-18C3-4F4F-85EF-561633F5875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343169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D8061D-18C3-4F4F-85EF-561633F5875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52395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D8061D-18C3-4F4F-85EF-561633F5875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76867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D8061D-18C3-4F4F-85EF-561633F58754}"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058929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D8061D-18C3-4F4F-85EF-561633F58754}"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612437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354424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117255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4093990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386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D8061D-18C3-4F4F-85EF-561633F5875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83367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D8061D-18C3-4F4F-85EF-561633F58754}"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39791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D8061D-18C3-4F4F-85EF-561633F5875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8479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D8061D-18C3-4F4F-85EF-561633F58754}"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730822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D8061D-18C3-4F4F-85EF-561633F58754}"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78182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8061D-18C3-4F4F-85EF-561633F58754}"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41655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D8061D-18C3-4F4F-85EF-561633F5875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56899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D8061D-18C3-4F4F-85EF-561633F58754}"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1884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6D8061D-18C3-4F4F-85EF-561633F58754}" type="datetimeFigureOut">
              <a:rPr lang="en-US" smtClean="0"/>
              <a:t>12/1/2025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278257965"/>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hyperlink" Target="https://cde.ucr.cjis.gov/LATEST/webapp/#/pages/le/pe" TargetMode="External"/><Relationship Id="rId2" Type="http://schemas.openxmlformats.org/officeDocument/2006/relationships/hyperlink" Target="https://en.wikipedia.org/wiki/2020_United_States_census" TargetMode="External"/><Relationship Id="rId1" Type="http://schemas.openxmlformats.org/officeDocument/2006/relationships/slideLayout" Target="../slideLayouts/slideLayout2.xml"/><Relationship Id="rId4" Type="http://schemas.openxmlformats.org/officeDocument/2006/relationships/hyperlink" Target="https://www.fdle.state.fl.us/getContentAsset/e79e476e-ec2b-45b3-b658-07a29dd30499/73aabf56-e6e5-4330-95a3-5f2a270a1d2b/Mahoney-Jeff-paper.pdf?language=en"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28.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7857028" y="1717759"/>
            <a:ext cx="4097383" cy="3276514"/>
          </a:xfrm>
        </p:spPr>
        <p:txBody>
          <a:bodyPr vert="horz" lIns="91440" tIns="45720" rIns="91440" bIns="45720" rtlCol="0" anchor="b">
            <a:normAutofit/>
          </a:bodyPr>
          <a:lstStyle/>
          <a:p>
            <a:pPr algn="ctr">
              <a:lnSpc>
                <a:spcPct val="90000"/>
              </a:lnSpc>
            </a:pPr>
            <a:r>
              <a:rPr lang="en-US" sz="3600" b="1" i="0" dirty="0">
                <a:solidFill>
                  <a:schemeClr val="tx2"/>
                </a:solidFill>
              </a:rPr>
              <a:t>Live Oak </a:t>
            </a:r>
            <a:br>
              <a:rPr lang="en-US" sz="3600" b="1" i="0" dirty="0">
                <a:solidFill>
                  <a:schemeClr val="tx2"/>
                </a:solidFill>
              </a:rPr>
            </a:br>
            <a:r>
              <a:rPr lang="en-US" sz="3600" b="1" i="0" dirty="0">
                <a:solidFill>
                  <a:schemeClr val="tx2"/>
                </a:solidFill>
              </a:rPr>
              <a:t>Law Enforcement services</a:t>
            </a:r>
            <a:br>
              <a:rPr lang="en-US" sz="3600" b="1" i="0" dirty="0">
                <a:solidFill>
                  <a:schemeClr val="tx2"/>
                </a:solidFill>
              </a:rPr>
            </a:br>
            <a:br>
              <a:rPr lang="en-US" sz="3600" b="1" i="0" dirty="0">
                <a:solidFill>
                  <a:schemeClr val="tx2"/>
                </a:solidFill>
              </a:rPr>
            </a:br>
            <a:r>
              <a:rPr lang="en-US" sz="3200" b="1" dirty="0">
                <a:solidFill>
                  <a:schemeClr val="tx2"/>
                </a:solidFill>
              </a:rPr>
              <a:t>December 1, 2025</a:t>
            </a:r>
            <a:endParaRPr lang="en-US" sz="3200" b="1" i="0" dirty="0">
              <a:solidFill>
                <a:schemeClr val="tx2"/>
              </a:solidFill>
            </a:endParaRPr>
          </a:p>
        </p:txBody>
      </p:sp>
      <p:sp>
        <p:nvSpPr>
          <p:cNvPr id="1033" name="Rectangle 1032">
            <a:extLst>
              <a:ext uri="{FF2B5EF4-FFF2-40B4-BE49-F238E27FC236}">
                <a16:creationId xmlns:a16="http://schemas.microsoft.com/office/drawing/2014/main" id="{93A46EEB-10AB-4E52-AF22-A848AE925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heriff Services | Live Oak, CA">
            <a:extLst>
              <a:ext uri="{FF2B5EF4-FFF2-40B4-BE49-F238E27FC236}">
                <a16:creationId xmlns:a16="http://schemas.microsoft.com/office/drawing/2014/main" id="{D47F2436-41A9-A223-6327-E8547EE06799}"/>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t="10234" r="-1" b="10278"/>
          <a:stretch>
            <a:fillRect/>
          </a:stretch>
        </p:blipFill>
        <p:spPr bwMode="auto">
          <a:xfrm>
            <a:off x="1380489" y="1438360"/>
            <a:ext cx="5562032" cy="383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9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6FB2B-423D-0AC6-5DD4-2C77FAEB21D7}"/>
              </a:ext>
            </a:extLst>
          </p:cNvPr>
          <p:cNvSpPr>
            <a:spLocks noGrp="1"/>
          </p:cNvSpPr>
          <p:nvPr>
            <p:ph type="title"/>
          </p:nvPr>
        </p:nvSpPr>
        <p:spPr>
          <a:xfrm>
            <a:off x="919119" y="256774"/>
            <a:ext cx="10353762" cy="970450"/>
          </a:xfrm>
        </p:spPr>
        <p:txBody>
          <a:bodyPr/>
          <a:lstStyle/>
          <a:p>
            <a:pPr algn="ctr"/>
            <a:r>
              <a:rPr lang="en-US" b="1" u="sng" dirty="0"/>
              <a:t>Calls For Service Data</a:t>
            </a:r>
          </a:p>
        </p:txBody>
      </p:sp>
      <p:sp>
        <p:nvSpPr>
          <p:cNvPr id="3" name="Content Placeholder 2">
            <a:extLst>
              <a:ext uri="{FF2B5EF4-FFF2-40B4-BE49-F238E27FC236}">
                <a16:creationId xmlns:a16="http://schemas.microsoft.com/office/drawing/2014/main" id="{710389DE-2CFF-DCE7-6C1A-DFAB5D3D1849}"/>
              </a:ext>
            </a:extLst>
          </p:cNvPr>
          <p:cNvSpPr>
            <a:spLocks noGrp="1"/>
          </p:cNvSpPr>
          <p:nvPr>
            <p:ph idx="1"/>
          </p:nvPr>
        </p:nvSpPr>
        <p:spPr>
          <a:xfrm rot="10800000" flipV="1">
            <a:off x="2127885" y="5815584"/>
            <a:ext cx="5184648" cy="969264"/>
          </a:xfrm>
        </p:spPr>
        <p:txBody>
          <a:bodyPr>
            <a:normAutofit/>
          </a:bodyPr>
          <a:lstStyle/>
          <a:p>
            <a:pPr marL="0" indent="0">
              <a:buNone/>
            </a:pPr>
            <a:r>
              <a:rPr lang="en-US" sz="3200" dirty="0"/>
              <a:t>Total CFS: 8,071</a:t>
            </a:r>
          </a:p>
        </p:txBody>
      </p:sp>
      <p:sp>
        <p:nvSpPr>
          <p:cNvPr id="4" name="Rectangle 2">
            <a:extLst>
              <a:ext uri="{FF2B5EF4-FFF2-40B4-BE49-F238E27FC236}">
                <a16:creationId xmlns:a16="http://schemas.microsoft.com/office/drawing/2014/main" id="{43E7C97E-B2C6-D0A0-8589-88853202C467}"/>
              </a:ext>
            </a:extLst>
          </p:cNvPr>
          <p:cNvSpPr>
            <a:spLocks noChangeArrowheads="1"/>
          </p:cNvSpPr>
          <p:nvPr/>
        </p:nvSpPr>
        <p:spPr bwMode="auto">
          <a:xfrm>
            <a:off x="2944368" y="673260"/>
            <a:ext cx="8398520" cy="49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Chart 4">
            <a:extLst>
              <a:ext uri="{FF2B5EF4-FFF2-40B4-BE49-F238E27FC236}">
                <a16:creationId xmlns:a16="http://schemas.microsoft.com/office/drawing/2014/main" id="{8FE26082-1377-AC00-D90D-F028032770E2}"/>
              </a:ext>
            </a:extLst>
          </p:cNvPr>
          <p:cNvGraphicFramePr/>
          <p:nvPr>
            <p:extLst>
              <p:ext uri="{D42A27DB-BD31-4B8C-83A1-F6EECF244321}">
                <p14:modId xmlns:p14="http://schemas.microsoft.com/office/powerpoint/2010/main" val="1944869572"/>
              </p:ext>
            </p:extLst>
          </p:nvPr>
        </p:nvGraphicFramePr>
        <p:xfrm>
          <a:off x="2127885" y="1259423"/>
          <a:ext cx="7936230" cy="439402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a:extLst>
              <a:ext uri="{FF2B5EF4-FFF2-40B4-BE49-F238E27FC236}">
                <a16:creationId xmlns:a16="http://schemas.microsoft.com/office/drawing/2014/main" id="{87F15422-3005-D29E-4FE8-9E9E72A4D08A}"/>
              </a:ext>
            </a:extLst>
          </p:cNvPr>
          <p:cNvSpPr>
            <a:spLocks noChangeArrowheads="1"/>
          </p:cNvSpPr>
          <p:nvPr/>
        </p:nvSpPr>
        <p:spPr bwMode="auto">
          <a:xfrm>
            <a:off x="2944368" y="876320"/>
            <a:ext cx="83985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44484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59A2D-C0A5-1141-3FD5-51B7D8D4B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3528B-09DD-67C5-E94C-0270C550A811}"/>
              </a:ext>
            </a:extLst>
          </p:cNvPr>
          <p:cNvSpPr>
            <a:spLocks noGrp="1"/>
          </p:cNvSpPr>
          <p:nvPr>
            <p:ph type="title"/>
          </p:nvPr>
        </p:nvSpPr>
        <p:spPr>
          <a:xfrm>
            <a:off x="919119" y="228600"/>
            <a:ext cx="10353762" cy="970450"/>
          </a:xfrm>
        </p:spPr>
        <p:txBody>
          <a:bodyPr/>
          <a:lstStyle/>
          <a:p>
            <a:pPr algn="ctr"/>
            <a:r>
              <a:rPr lang="en-US" b="1" u="sng" dirty="0"/>
              <a:t>Calls For Service Data</a:t>
            </a:r>
          </a:p>
        </p:txBody>
      </p:sp>
      <p:sp>
        <p:nvSpPr>
          <p:cNvPr id="3" name="Content Placeholder 2">
            <a:extLst>
              <a:ext uri="{FF2B5EF4-FFF2-40B4-BE49-F238E27FC236}">
                <a16:creationId xmlns:a16="http://schemas.microsoft.com/office/drawing/2014/main" id="{63A87D55-FE6F-7967-3A0F-7CE58169B6CF}"/>
              </a:ext>
            </a:extLst>
          </p:cNvPr>
          <p:cNvSpPr>
            <a:spLocks noGrp="1"/>
          </p:cNvSpPr>
          <p:nvPr>
            <p:ph idx="1"/>
          </p:nvPr>
        </p:nvSpPr>
        <p:spPr>
          <a:xfrm rot="10800000" flipV="1">
            <a:off x="2188590" y="5700108"/>
            <a:ext cx="4881576" cy="969264"/>
          </a:xfrm>
        </p:spPr>
        <p:txBody>
          <a:bodyPr>
            <a:normAutofit/>
          </a:bodyPr>
          <a:lstStyle/>
          <a:p>
            <a:pPr marL="0" indent="0">
              <a:buNone/>
            </a:pPr>
            <a:r>
              <a:rPr lang="en-US" sz="3200" dirty="0"/>
              <a:t>Total CFS: 2,636</a:t>
            </a:r>
          </a:p>
          <a:p>
            <a:pPr marL="0" indent="0">
              <a:buNone/>
            </a:pPr>
            <a:r>
              <a:rPr lang="en-US" sz="1700" dirty="0">
                <a:latin typeface="Times New Roman" panose="02020603050405020304" pitchFamily="18" charset="0"/>
                <a:cs typeface="Times New Roman" panose="02020603050405020304" pitchFamily="18" charset="0"/>
              </a:rPr>
              <a:t>July 1, 2025- October 31, 2025</a:t>
            </a:r>
          </a:p>
        </p:txBody>
      </p:sp>
      <p:sp>
        <p:nvSpPr>
          <p:cNvPr id="4" name="Rectangle 2">
            <a:extLst>
              <a:ext uri="{FF2B5EF4-FFF2-40B4-BE49-F238E27FC236}">
                <a16:creationId xmlns:a16="http://schemas.microsoft.com/office/drawing/2014/main" id="{FDBFBEAA-42C2-084D-1362-F042899C1A07}"/>
              </a:ext>
            </a:extLst>
          </p:cNvPr>
          <p:cNvSpPr>
            <a:spLocks noChangeArrowheads="1"/>
          </p:cNvSpPr>
          <p:nvPr/>
        </p:nvSpPr>
        <p:spPr bwMode="auto">
          <a:xfrm>
            <a:off x="2944368" y="673260"/>
            <a:ext cx="8398520" cy="49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3">
            <a:extLst>
              <a:ext uri="{FF2B5EF4-FFF2-40B4-BE49-F238E27FC236}">
                <a16:creationId xmlns:a16="http://schemas.microsoft.com/office/drawing/2014/main" id="{C52A5D75-EDFD-68B7-E14E-068C2B318710}"/>
              </a:ext>
            </a:extLst>
          </p:cNvPr>
          <p:cNvSpPr>
            <a:spLocks noChangeArrowheads="1"/>
          </p:cNvSpPr>
          <p:nvPr/>
        </p:nvSpPr>
        <p:spPr bwMode="auto">
          <a:xfrm>
            <a:off x="2944368" y="876320"/>
            <a:ext cx="83985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F3D463D6-EE9D-F30E-9E03-A31E6514A74D}"/>
              </a:ext>
            </a:extLst>
          </p:cNvPr>
          <p:cNvSpPr>
            <a:spLocks noChangeArrowheads="1"/>
          </p:cNvSpPr>
          <p:nvPr/>
        </p:nvSpPr>
        <p:spPr bwMode="auto">
          <a:xfrm flipV="1">
            <a:off x="3177387" y="-2112893"/>
            <a:ext cx="39231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3">
            <a:extLst>
              <a:ext uri="{FF2B5EF4-FFF2-40B4-BE49-F238E27FC236}">
                <a16:creationId xmlns:a16="http://schemas.microsoft.com/office/drawing/2014/main" id="{261DACEA-2233-14CA-2A3C-D496527BC8A4}"/>
              </a:ext>
            </a:extLst>
          </p:cNvPr>
          <p:cNvSpPr>
            <a:spLocks noChangeArrowheads="1"/>
          </p:cNvSpPr>
          <p:nvPr/>
        </p:nvSpPr>
        <p:spPr bwMode="auto">
          <a:xfrm flipV="1">
            <a:off x="3177387" y="-2367032"/>
            <a:ext cx="392317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BFF8A2C8-83BE-A6FA-CBC7-6A681929DCD6}"/>
              </a:ext>
            </a:extLst>
          </p:cNvPr>
          <p:cNvSpPr>
            <a:spLocks noChangeArrowheads="1"/>
          </p:cNvSpPr>
          <p:nvPr/>
        </p:nvSpPr>
        <p:spPr bwMode="auto">
          <a:xfrm>
            <a:off x="2788918" y="-2155176"/>
            <a:ext cx="11655275" cy="29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9">
            <a:extLst>
              <a:ext uri="{FF2B5EF4-FFF2-40B4-BE49-F238E27FC236}">
                <a16:creationId xmlns:a16="http://schemas.microsoft.com/office/drawing/2014/main" id="{F7A5DE47-6CDA-067B-270A-A14D928393B7}"/>
              </a:ext>
            </a:extLst>
          </p:cNvPr>
          <p:cNvSpPr>
            <a:spLocks noChangeArrowheads="1"/>
          </p:cNvSpPr>
          <p:nvPr/>
        </p:nvSpPr>
        <p:spPr bwMode="auto">
          <a:xfrm>
            <a:off x="2788918" y="-2033919"/>
            <a:ext cx="116552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1">
            <a:extLst>
              <a:ext uri="{FF2B5EF4-FFF2-40B4-BE49-F238E27FC236}">
                <a16:creationId xmlns:a16="http://schemas.microsoft.com/office/drawing/2014/main" id="{47FCD7C9-FB4C-AB83-59F3-FECB22C84C54}"/>
              </a:ext>
            </a:extLst>
          </p:cNvPr>
          <p:cNvSpPr>
            <a:spLocks noChangeArrowheads="1"/>
          </p:cNvSpPr>
          <p:nvPr/>
        </p:nvSpPr>
        <p:spPr bwMode="auto">
          <a:xfrm>
            <a:off x="4489390" y="-380381"/>
            <a:ext cx="12141714" cy="33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8" name="Rectangle 12">
            <a:extLst>
              <a:ext uri="{FF2B5EF4-FFF2-40B4-BE49-F238E27FC236}">
                <a16:creationId xmlns:a16="http://schemas.microsoft.com/office/drawing/2014/main" id="{29DE63C7-F327-FC61-3BD6-75C6CDFA4CBF}"/>
              </a:ext>
            </a:extLst>
          </p:cNvPr>
          <p:cNvSpPr>
            <a:spLocks noChangeArrowheads="1"/>
          </p:cNvSpPr>
          <p:nvPr/>
        </p:nvSpPr>
        <p:spPr bwMode="auto">
          <a:xfrm>
            <a:off x="4489390" y="-206561"/>
            <a:ext cx="121417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DE88F549-76AD-C6F2-69E0-9A45F188DA5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a:extLst>
              <a:ext uri="{FF2B5EF4-FFF2-40B4-BE49-F238E27FC236}">
                <a16:creationId xmlns:a16="http://schemas.microsoft.com/office/drawing/2014/main" id="{1241C5B1-AC1C-9E27-165D-9B5C15FCDE18}"/>
              </a:ext>
            </a:extLst>
          </p:cNvPr>
          <p:cNvGraphicFramePr/>
          <p:nvPr>
            <p:extLst>
              <p:ext uri="{D42A27DB-BD31-4B8C-83A1-F6EECF244321}">
                <p14:modId xmlns:p14="http://schemas.microsoft.com/office/powerpoint/2010/main" val="1999263589"/>
              </p:ext>
            </p:extLst>
          </p:nvPr>
        </p:nvGraphicFramePr>
        <p:xfrm>
          <a:off x="2188590" y="1199050"/>
          <a:ext cx="7814820" cy="4306201"/>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3">
            <a:extLst>
              <a:ext uri="{FF2B5EF4-FFF2-40B4-BE49-F238E27FC236}">
                <a16:creationId xmlns:a16="http://schemas.microsoft.com/office/drawing/2014/main" id="{4EEE6A8B-548A-0B11-C6DB-A4C8AA1E6B30}"/>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6961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7F96C8-54A7-B8DB-ECE2-E967BBEDDA13}"/>
              </a:ext>
            </a:extLst>
          </p:cNvPr>
          <p:cNvSpPr>
            <a:spLocks noGrp="1"/>
          </p:cNvSpPr>
          <p:nvPr>
            <p:ph type="title"/>
          </p:nvPr>
        </p:nvSpPr>
        <p:spPr>
          <a:xfrm>
            <a:off x="633743" y="609599"/>
            <a:ext cx="3413156" cy="5273675"/>
          </a:xfrm>
        </p:spPr>
        <p:txBody>
          <a:bodyPr>
            <a:normAutofit/>
          </a:bodyPr>
          <a:lstStyle/>
          <a:p>
            <a:r>
              <a:rPr lang="en-US" b="1"/>
              <a:t>Sutter County Sheriff’s Office Organization Assessment and Staffing Study</a:t>
            </a:r>
          </a:p>
        </p:txBody>
      </p:sp>
      <p:pic>
        <p:nvPicPr>
          <p:cNvPr id="18" name="Picture 17">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14" name="Content Placeholder 4">
            <a:extLst>
              <a:ext uri="{FF2B5EF4-FFF2-40B4-BE49-F238E27FC236}">
                <a16:creationId xmlns:a16="http://schemas.microsoft.com/office/drawing/2014/main" id="{D21F4E3D-AEC5-020F-A851-3605FD580045}"/>
              </a:ext>
            </a:extLst>
          </p:cNvPr>
          <p:cNvGraphicFramePr>
            <a:graphicFrameLocks noGrp="1"/>
          </p:cNvGraphicFramePr>
          <p:nvPr>
            <p:ph idx="1"/>
            <p:extLst>
              <p:ext uri="{D42A27DB-BD31-4B8C-83A1-F6EECF244321}">
                <p14:modId xmlns:p14="http://schemas.microsoft.com/office/powerpoint/2010/main" val="339046987"/>
              </p:ext>
            </p:extLst>
          </p:nvPr>
        </p:nvGraphicFramePr>
        <p:xfrm>
          <a:off x="5048250" y="609599"/>
          <a:ext cx="6934199" cy="5524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0758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947A-2B77-3F8A-B053-79EB34C4EB0C}"/>
              </a:ext>
            </a:extLst>
          </p:cNvPr>
          <p:cNvSpPr>
            <a:spLocks noGrp="1"/>
          </p:cNvSpPr>
          <p:nvPr>
            <p:ph type="title"/>
          </p:nvPr>
        </p:nvSpPr>
        <p:spPr/>
        <p:txBody>
          <a:bodyPr>
            <a:normAutofit fontScale="90000"/>
          </a:bodyPr>
          <a:lstStyle/>
          <a:p>
            <a:pPr algn="ctr"/>
            <a:r>
              <a:rPr lang="en-US" b="1"/>
              <a:t>There are no Definitive Staffing Level Models </a:t>
            </a:r>
            <a:endParaRPr lang="en-US" b="1" dirty="0"/>
          </a:p>
        </p:txBody>
      </p:sp>
      <p:sp>
        <p:nvSpPr>
          <p:cNvPr id="3" name="Content Placeholder 2">
            <a:extLst>
              <a:ext uri="{FF2B5EF4-FFF2-40B4-BE49-F238E27FC236}">
                <a16:creationId xmlns:a16="http://schemas.microsoft.com/office/drawing/2014/main" id="{0439B9C6-988C-82DF-43C9-626525A0A313}"/>
              </a:ext>
            </a:extLst>
          </p:cNvPr>
          <p:cNvSpPr>
            <a:spLocks noGrp="1"/>
          </p:cNvSpPr>
          <p:nvPr>
            <p:ph idx="1"/>
          </p:nvPr>
        </p:nvSpPr>
        <p:spPr/>
        <p:txBody>
          <a:bodyPr>
            <a:normAutofit/>
          </a:bodyPr>
          <a:lstStyle/>
          <a:p>
            <a:r>
              <a:rPr lang="en-US" sz="1700" dirty="0">
                <a:latin typeface="Times New Roman" panose="02020603050405020304" pitchFamily="18" charset="0"/>
                <a:cs typeface="Times New Roman" panose="02020603050405020304" pitchFamily="18" charset="0"/>
              </a:rPr>
              <a:t>The Live Oak population was 9,106 at the </a:t>
            </a:r>
            <a:r>
              <a:rPr lang="en-US" sz="1700" u="sng" dirty="0">
                <a:latin typeface="Times New Roman" panose="02020603050405020304" pitchFamily="18" charset="0"/>
                <a:cs typeface="Times New Roman" panose="02020603050405020304" pitchFamily="18" charset="0"/>
                <a:hlinkClick r:id="rId2"/>
              </a:rPr>
              <a:t>2020 census</a:t>
            </a:r>
            <a:r>
              <a:rPr lang="en-US" sz="1700" u="sng" dirty="0">
                <a:latin typeface="Times New Roman" panose="02020603050405020304" pitchFamily="18" charset="0"/>
                <a:cs typeface="Times New Roman" panose="02020603050405020304" pitchFamily="18" charset="0"/>
              </a:rPr>
              <a:t>.</a:t>
            </a:r>
          </a:p>
          <a:p>
            <a:r>
              <a:rPr lang="en-US" sz="1700" dirty="0">
                <a:latin typeface="Times New Roman" panose="02020603050405020304" pitchFamily="18" charset="0"/>
                <a:cs typeface="Times New Roman" panose="02020603050405020304" pitchFamily="18" charset="0"/>
              </a:rPr>
              <a:t>Live Oak, 2012 Municipal Services Review-  “According to U.S. Department of Justice figures, for municipal police departments serving a population of 1,000 or more, the average ratio of full-time officers per 1,000 residents was 2.6.” </a:t>
            </a:r>
            <a:r>
              <a:rPr lang="en-US" sz="1000" dirty="0">
                <a:solidFill>
                  <a:srgbClr val="FF0000"/>
                </a:solidFill>
              </a:rPr>
              <a:t>Municipal Service agreement </a:t>
            </a:r>
            <a:r>
              <a:rPr lang="en-US" sz="1000">
                <a:solidFill>
                  <a:srgbClr val="FF0000"/>
                </a:solidFill>
              </a:rPr>
              <a:t>review 4.0-16</a:t>
            </a:r>
            <a:endParaRPr lang="en-US" sz="1000" dirty="0">
              <a:solidFill>
                <a:srgbClr val="FF0000"/>
              </a:solidFill>
            </a:endParaRPr>
          </a:p>
          <a:p>
            <a:pPr lvl="1"/>
            <a:r>
              <a:rPr lang="en-US" sz="1700" dirty="0">
                <a:latin typeface="Times New Roman" panose="02020603050405020304" pitchFamily="18" charset="0"/>
                <a:cs typeface="Times New Roman" panose="02020603050405020304" pitchFamily="18" charset="0"/>
              </a:rPr>
              <a:t>23 officers </a:t>
            </a:r>
            <a:endParaRPr lang="en-US" sz="1700" u="sng" dirty="0">
              <a:latin typeface="Times New Roman" panose="02020603050405020304" pitchFamily="18" charset="0"/>
              <a:cs typeface="Times New Roman" panose="02020603050405020304" pitchFamily="18" charset="0"/>
            </a:endParaRPr>
          </a:p>
          <a:p>
            <a:r>
              <a:rPr lang="en-US" sz="1700" dirty="0">
                <a:latin typeface="Times New Roman" panose="02020603050405020304" pitchFamily="18" charset="0"/>
                <a:cs typeface="Times New Roman" panose="02020603050405020304" pitchFamily="18" charset="0"/>
              </a:rPr>
              <a:t>FBI data through 2024 shows an average recommendation of 3.51 officers per 1000 persons </a:t>
            </a:r>
            <a:r>
              <a:rPr lang="en-US" sz="900" b="1" dirty="0">
                <a:hlinkClick r:id="rId3"/>
              </a:rPr>
              <a:t>https://cde.ucr.cjis.gov/LATEST/webapp/#/pages/le/pe</a:t>
            </a:r>
            <a:endParaRPr lang="en-US" sz="900" dirty="0">
              <a:latin typeface="Times New Roman" panose="02020603050405020304" pitchFamily="18" charset="0"/>
              <a:cs typeface="Times New Roman" panose="02020603050405020304" pitchFamily="18" charset="0"/>
            </a:endParaRPr>
          </a:p>
          <a:p>
            <a:pPr lvl="1"/>
            <a:r>
              <a:rPr lang="en-US" sz="1700" dirty="0">
                <a:latin typeface="Times New Roman" panose="02020603050405020304" pitchFamily="18" charset="0"/>
                <a:cs typeface="Times New Roman" panose="02020603050405020304" pitchFamily="18" charset="0"/>
              </a:rPr>
              <a:t>31 officers</a:t>
            </a:r>
          </a:p>
          <a:p>
            <a:r>
              <a:rPr lang="en-US" sz="1700" dirty="0">
                <a:latin typeface="Times New Roman" panose="02020603050405020304" pitchFamily="18" charset="0"/>
                <a:cs typeface="Times New Roman" panose="02020603050405020304" pitchFamily="18" charset="0"/>
              </a:rPr>
              <a:t>A 2020 University of North Florida (UNF) study on manpower analysis determined the average officer to resident ratio based upon geographical regions of the United States. The West had 1.6 officers per 1,000 residents (Vose et al.,2020).</a:t>
            </a:r>
            <a:r>
              <a:rPr lang="en-US"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hlinkClick r:id="rId4"/>
              </a:rPr>
              <a:t>https://www.fdle.state.fl.us/getContentAsset/e79e476e-ec2b-45b3-b658-07a29dd30499/73aabf56-e6e5-4330-95a3-5f2a270a1d2b/Mahoney-Jeff-paper.pdf?language=en</a:t>
            </a:r>
            <a:endParaRPr lang="en-US" sz="900" dirty="0">
              <a:latin typeface="Times New Roman" panose="02020603050405020304" pitchFamily="18" charset="0"/>
              <a:cs typeface="Times New Roman" panose="02020603050405020304" pitchFamily="18" charset="0"/>
            </a:endParaRPr>
          </a:p>
          <a:p>
            <a:pPr lvl="1"/>
            <a:r>
              <a:rPr lang="en-US" sz="1700" dirty="0">
                <a:latin typeface="Times New Roman" panose="02020603050405020304" pitchFamily="18" charset="0"/>
                <a:cs typeface="Times New Roman" panose="02020603050405020304" pitchFamily="18" charset="0"/>
              </a:rPr>
              <a:t>14.4 officers</a:t>
            </a:r>
          </a:p>
        </p:txBody>
      </p:sp>
    </p:spTree>
    <p:extLst>
      <p:ext uri="{BB962C8B-B14F-4D97-AF65-F5344CB8AC3E}">
        <p14:creationId xmlns:p14="http://schemas.microsoft.com/office/powerpoint/2010/main" val="2048030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8B91-0380-29AB-23ED-0AB1C36FE972}"/>
              </a:ext>
            </a:extLst>
          </p:cNvPr>
          <p:cNvSpPr>
            <a:spLocks noGrp="1"/>
          </p:cNvSpPr>
          <p:nvPr>
            <p:ph type="title"/>
          </p:nvPr>
        </p:nvSpPr>
        <p:spPr/>
        <p:txBody>
          <a:bodyPr>
            <a:normAutofit/>
          </a:bodyPr>
          <a:lstStyle/>
          <a:p>
            <a:pPr algn="ctr"/>
            <a:r>
              <a:rPr lang="en-US" sz="3200" b="1" dirty="0"/>
              <a:t>What Does the California Constitution Say</a:t>
            </a:r>
          </a:p>
        </p:txBody>
      </p:sp>
      <p:graphicFrame>
        <p:nvGraphicFramePr>
          <p:cNvPr id="6" name="Content Placeholder 2">
            <a:extLst>
              <a:ext uri="{FF2B5EF4-FFF2-40B4-BE49-F238E27FC236}">
                <a16:creationId xmlns:a16="http://schemas.microsoft.com/office/drawing/2014/main" id="{7502DC72-42C7-439F-5656-5391191AF001}"/>
              </a:ext>
            </a:extLst>
          </p:cNvPr>
          <p:cNvGraphicFramePr>
            <a:graphicFrameLocks noGrp="1"/>
          </p:cNvGraphicFramePr>
          <p:nvPr>
            <p:ph idx="1"/>
            <p:extLst>
              <p:ext uri="{D42A27DB-BD31-4B8C-83A1-F6EECF244321}">
                <p14:modId xmlns:p14="http://schemas.microsoft.com/office/powerpoint/2010/main" val="2769312811"/>
              </p:ext>
            </p:extLst>
          </p:nvPr>
        </p:nvGraphicFramePr>
        <p:xfrm>
          <a:off x="913794" y="1732449"/>
          <a:ext cx="11046557" cy="4741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1">
            <a:extLst>
              <a:ext uri="{FF2B5EF4-FFF2-40B4-BE49-F238E27FC236}">
                <a16:creationId xmlns:a16="http://schemas.microsoft.com/office/drawing/2014/main" id="{C840B716-66D7-7882-EC41-D6DE6F6A97F5}"/>
              </a:ext>
            </a:extLst>
          </p:cNvPr>
          <p:cNvSpPr>
            <a:spLocks noChangeArrowheads="1"/>
          </p:cNvSpPr>
          <p:nvPr/>
        </p:nvSpPr>
        <p:spPr bwMode="auto">
          <a:xfrm>
            <a:off x="0" y="-234649"/>
            <a:ext cx="65" cy="4692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3549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DCAF5-1928-040B-4F54-3CAFF0373A16}"/>
              </a:ext>
            </a:extLst>
          </p:cNvPr>
          <p:cNvSpPr>
            <a:spLocks noGrp="1"/>
          </p:cNvSpPr>
          <p:nvPr>
            <p:ph type="title"/>
          </p:nvPr>
        </p:nvSpPr>
        <p:spPr>
          <a:xfrm>
            <a:off x="695916" y="1078264"/>
            <a:ext cx="3422930" cy="4701473"/>
          </a:xfrm>
        </p:spPr>
        <p:txBody>
          <a:bodyPr>
            <a:normAutofit/>
          </a:bodyPr>
          <a:lstStyle/>
          <a:p>
            <a:r>
              <a:rPr lang="en-US" sz="4400" b="1" dirty="0">
                <a:solidFill>
                  <a:srgbClr val="FFFFFF"/>
                </a:solidFill>
                <a:latin typeface="Times New Roman" panose="02020603050405020304" pitchFamily="18" charset="0"/>
                <a:cs typeface="Times New Roman" panose="02020603050405020304" pitchFamily="18" charset="0"/>
              </a:rPr>
              <a:t>What Does the Government Code Say</a:t>
            </a:r>
          </a:p>
        </p:txBody>
      </p:sp>
      <p:sp>
        <p:nvSpPr>
          <p:cNvPr id="3" name="Content Placeholder 2">
            <a:extLst>
              <a:ext uri="{FF2B5EF4-FFF2-40B4-BE49-F238E27FC236}">
                <a16:creationId xmlns:a16="http://schemas.microsoft.com/office/drawing/2014/main" id="{06A96173-18B5-6229-43C7-FF8D236D2F4C}"/>
              </a:ext>
            </a:extLst>
          </p:cNvPr>
          <p:cNvSpPr>
            <a:spLocks noGrp="1"/>
          </p:cNvSpPr>
          <p:nvPr>
            <p:ph idx="1"/>
          </p:nvPr>
        </p:nvSpPr>
        <p:spPr>
          <a:xfrm>
            <a:off x="5114167" y="1078263"/>
            <a:ext cx="6117578" cy="4701474"/>
          </a:xfrm>
          <a:effectLst/>
        </p:spPr>
        <p:txBody>
          <a:bodyPr anchor="ctr">
            <a:normAutofit/>
          </a:bodyPr>
          <a:lstStyle/>
          <a:p>
            <a:pPr marL="0" indent="0">
              <a:buNone/>
            </a:pPr>
            <a:r>
              <a:rPr lang="en-US" dirty="0">
                <a:latin typeface="Times New Roman" panose="02020603050405020304" pitchFamily="18" charset="0"/>
                <a:cs typeface="Times New Roman" panose="02020603050405020304" pitchFamily="18" charset="0"/>
              </a:rPr>
              <a:t>Gov. Code 54980(c) </a:t>
            </a:r>
          </a:p>
          <a:p>
            <a:r>
              <a:rPr lang="en-US" dirty="0">
                <a:latin typeface="Times New Roman" panose="02020603050405020304" pitchFamily="18" charset="0"/>
                <a:cs typeface="Times New Roman" panose="02020603050405020304" pitchFamily="18" charset="0"/>
              </a:rPr>
              <a:t>“Municipal services or functions” includes, but is not limited to, firefighting, police, ambulance, utility services, and the improvement, maintenance, repair, and operation of streets and highways.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Gov. Code 54981. Contracts for municipal services</a:t>
            </a:r>
          </a:p>
          <a:p>
            <a:r>
              <a:rPr lang="en-US" dirty="0">
                <a:latin typeface="Times New Roman" panose="02020603050405020304" pitchFamily="18" charset="0"/>
                <a:cs typeface="Times New Roman" panose="02020603050405020304" pitchFamily="18" charset="0"/>
              </a:rPr>
              <a:t>The legislative body of any local agency may contract with any other local agency for the performance by the latter of municipal services or functions within the territory of the former.</a:t>
            </a:r>
          </a:p>
        </p:txBody>
      </p:sp>
    </p:spTree>
    <p:extLst>
      <p:ext uri="{BB962C8B-B14F-4D97-AF65-F5344CB8AC3E}">
        <p14:creationId xmlns:p14="http://schemas.microsoft.com/office/powerpoint/2010/main" val="166266295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93492-091B-5245-114E-E7789BB925E1}"/>
              </a:ext>
            </a:extLst>
          </p:cNvPr>
          <p:cNvSpPr>
            <a:spLocks noGrp="1"/>
          </p:cNvSpPr>
          <p:nvPr>
            <p:ph type="title"/>
          </p:nvPr>
        </p:nvSpPr>
        <p:spPr>
          <a:xfrm>
            <a:off x="633743" y="609599"/>
            <a:ext cx="3413156" cy="5273675"/>
          </a:xfrm>
        </p:spPr>
        <p:txBody>
          <a:bodyPr>
            <a:normAutofit/>
          </a:bodyPr>
          <a:lstStyle/>
          <a:p>
            <a:r>
              <a:rPr lang="en-US" b="1" dirty="0"/>
              <a:t>Notice to Terminate Existing Contract </a:t>
            </a:r>
            <a:endParaRPr lang="en-US" b="1"/>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2AA4ECE7-E4BF-B096-0CB9-F174E15C50F0}"/>
              </a:ext>
            </a:extLst>
          </p:cNvPr>
          <p:cNvGraphicFramePr>
            <a:graphicFrameLocks noGrp="1"/>
          </p:cNvGraphicFramePr>
          <p:nvPr>
            <p:ph idx="1"/>
            <p:extLst>
              <p:ext uri="{D42A27DB-BD31-4B8C-83A1-F6EECF244321}">
                <p14:modId xmlns:p14="http://schemas.microsoft.com/office/powerpoint/2010/main" val="1437073386"/>
              </p:ext>
            </p:extLst>
          </p:nvPr>
        </p:nvGraphicFramePr>
        <p:xfrm>
          <a:off x="5282521" y="709683"/>
          <a:ext cx="6566579" cy="5519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9091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7FCDB-F28A-2662-0359-E3C6B4D17ACE}"/>
              </a:ext>
            </a:extLst>
          </p:cNvPr>
          <p:cNvSpPr>
            <a:spLocks noGrp="1"/>
          </p:cNvSpPr>
          <p:nvPr>
            <p:ph type="title"/>
          </p:nvPr>
        </p:nvSpPr>
        <p:spPr>
          <a:xfrm>
            <a:off x="695916" y="1078264"/>
            <a:ext cx="3422930" cy="4701473"/>
          </a:xfrm>
        </p:spPr>
        <p:txBody>
          <a:bodyPr>
            <a:normAutofit/>
          </a:bodyPr>
          <a:lstStyle/>
          <a:p>
            <a:r>
              <a:rPr lang="en-US" sz="4400" b="1" dirty="0">
                <a:solidFill>
                  <a:srgbClr val="FFFFFF"/>
                </a:solidFill>
              </a:rPr>
              <a:t>What That Means for SCSO</a:t>
            </a:r>
          </a:p>
        </p:txBody>
      </p:sp>
      <p:graphicFrame>
        <p:nvGraphicFramePr>
          <p:cNvPr id="12" name="Content Placeholder 2">
            <a:extLst>
              <a:ext uri="{FF2B5EF4-FFF2-40B4-BE49-F238E27FC236}">
                <a16:creationId xmlns:a16="http://schemas.microsoft.com/office/drawing/2014/main" id="{A60C19C1-3C26-401C-4BCB-0428C5D46749}"/>
              </a:ext>
            </a:extLst>
          </p:cNvPr>
          <p:cNvGraphicFramePr>
            <a:graphicFrameLocks noGrp="1"/>
          </p:cNvGraphicFramePr>
          <p:nvPr>
            <p:ph idx="1"/>
            <p:extLst>
              <p:ext uri="{D42A27DB-BD31-4B8C-83A1-F6EECF244321}">
                <p14:modId xmlns:p14="http://schemas.microsoft.com/office/powerpoint/2010/main" val="3222810585"/>
              </p:ext>
            </p:extLst>
          </p:nvPr>
        </p:nvGraphicFramePr>
        <p:xfrm>
          <a:off x="4965192" y="603504"/>
          <a:ext cx="6995159" cy="5733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633549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FF5227-ED8B-9439-543E-996B8E68002A}"/>
              </a:ext>
            </a:extLst>
          </p:cNvPr>
          <p:cNvSpPr>
            <a:spLocks noGrp="1"/>
          </p:cNvSpPr>
          <p:nvPr>
            <p:ph type="title"/>
          </p:nvPr>
        </p:nvSpPr>
        <p:spPr>
          <a:xfrm>
            <a:off x="695916" y="1078264"/>
            <a:ext cx="3422930" cy="4701473"/>
          </a:xfrm>
        </p:spPr>
        <p:txBody>
          <a:bodyPr>
            <a:normAutofit/>
          </a:bodyPr>
          <a:lstStyle/>
          <a:p>
            <a:r>
              <a:rPr lang="en-US" sz="4400" b="1" dirty="0">
                <a:solidFill>
                  <a:srgbClr val="FFFFFF"/>
                </a:solidFill>
              </a:rPr>
              <a:t>Legal Obligations and Levels of Service</a:t>
            </a:r>
          </a:p>
        </p:txBody>
      </p:sp>
      <p:sp>
        <p:nvSpPr>
          <p:cNvPr id="3" name="Content Placeholder 2">
            <a:extLst>
              <a:ext uri="{FF2B5EF4-FFF2-40B4-BE49-F238E27FC236}">
                <a16:creationId xmlns:a16="http://schemas.microsoft.com/office/drawing/2014/main" id="{E8C539FF-6CB8-76DD-9424-72BE3E31CE91}"/>
              </a:ext>
            </a:extLst>
          </p:cNvPr>
          <p:cNvSpPr>
            <a:spLocks noGrp="1"/>
          </p:cNvSpPr>
          <p:nvPr>
            <p:ph idx="1"/>
          </p:nvPr>
        </p:nvSpPr>
        <p:spPr>
          <a:xfrm>
            <a:off x="5114167" y="1078263"/>
            <a:ext cx="6117578" cy="4701474"/>
          </a:xfrm>
          <a:effectLst/>
        </p:spPr>
        <p:txBody>
          <a:bodyPr anchor="ctr">
            <a:normAutofit/>
          </a:bodyPr>
          <a:lstStyle/>
          <a:p>
            <a:pPr marL="0" indent="0">
              <a:buNone/>
            </a:pPr>
            <a:r>
              <a:rPr lang="en-US" dirty="0">
                <a:latin typeface="Times New Roman" panose="02020603050405020304" pitchFamily="18" charset="0"/>
                <a:cs typeface="Times New Roman" panose="02020603050405020304" pitchFamily="18" charset="0"/>
              </a:rPr>
              <a:t>Gov. Code 26605</a:t>
            </a:r>
          </a:p>
          <a:p>
            <a:r>
              <a:rPr lang="en-US" dirty="0">
                <a:latin typeface="Times New Roman" panose="02020603050405020304" pitchFamily="18" charset="0"/>
                <a:cs typeface="Times New Roman" panose="02020603050405020304" pitchFamily="18" charset="0"/>
              </a:rPr>
              <a:t>Notwithstanding any other provision of law, except in counties in which the sheriff, as of July 1, 1993, is not in charge of and the sole and exclusive authority to keep the county jail and the prisoners in it, </a:t>
            </a:r>
            <a:r>
              <a:rPr lang="en-US" dirty="0">
                <a:highlight>
                  <a:srgbClr val="00FFFF"/>
                </a:highlight>
                <a:latin typeface="Times New Roman" panose="02020603050405020304" pitchFamily="18" charset="0"/>
                <a:cs typeface="Times New Roman" panose="02020603050405020304" pitchFamily="18" charset="0"/>
              </a:rPr>
              <a:t>the sheriff shall take charge of and be the sole and exclusive authority to keep the county jail and the prisoners in it including persons confined to the county jail pursuant to subdivision (b) of Section 3454 of the Penal Code </a:t>
            </a:r>
            <a:r>
              <a:rPr lang="en-US" dirty="0">
                <a:latin typeface="Times New Roman" panose="02020603050405020304" pitchFamily="18" charset="0"/>
                <a:cs typeface="Times New Roman" panose="02020603050405020304" pitchFamily="18" charset="0"/>
              </a:rPr>
              <a:t>for a violation of the terms and conditions of their post release community supervision, except for work furlough facilities where by county ordinance the work furlough administrator is someone other than the sheriff.</a:t>
            </a:r>
          </a:p>
        </p:txBody>
      </p:sp>
    </p:spTree>
    <p:extLst>
      <p:ext uri="{BB962C8B-B14F-4D97-AF65-F5344CB8AC3E}">
        <p14:creationId xmlns:p14="http://schemas.microsoft.com/office/powerpoint/2010/main" val="114538253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3798-9A10-576A-D0C4-90F2B2743F2B}"/>
              </a:ext>
            </a:extLst>
          </p:cNvPr>
          <p:cNvSpPr>
            <a:spLocks noGrp="1"/>
          </p:cNvSpPr>
          <p:nvPr>
            <p:ph type="title"/>
          </p:nvPr>
        </p:nvSpPr>
        <p:spPr/>
        <p:txBody>
          <a:bodyPr/>
          <a:lstStyle/>
          <a:p>
            <a:pPr algn="ctr"/>
            <a:r>
              <a:rPr lang="en-US" b="1" dirty="0"/>
              <a:t>Legal Obligations and Levels of Service</a:t>
            </a:r>
            <a:endParaRPr lang="en-US" dirty="0"/>
          </a:p>
        </p:txBody>
      </p:sp>
      <p:graphicFrame>
        <p:nvGraphicFramePr>
          <p:cNvPr id="5" name="Content Placeholder 2">
            <a:extLst>
              <a:ext uri="{FF2B5EF4-FFF2-40B4-BE49-F238E27FC236}">
                <a16:creationId xmlns:a16="http://schemas.microsoft.com/office/drawing/2014/main" id="{08B43E57-5DA7-3CEE-B277-CF19E0D26D38}"/>
              </a:ext>
            </a:extLst>
          </p:cNvPr>
          <p:cNvGraphicFramePr>
            <a:graphicFrameLocks noGrp="1"/>
          </p:cNvGraphicFramePr>
          <p:nvPr>
            <p:ph idx="1"/>
            <p:extLst>
              <p:ext uri="{D42A27DB-BD31-4B8C-83A1-F6EECF244321}">
                <p14:modId xmlns:p14="http://schemas.microsoft.com/office/powerpoint/2010/main" val="3626415729"/>
              </p:ext>
            </p:extLst>
          </p:nvPr>
        </p:nvGraphicFramePr>
        <p:xfrm>
          <a:off x="913795" y="1732449"/>
          <a:ext cx="1035376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945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58F477-A28A-CE85-738B-9276F866945C}"/>
              </a:ext>
            </a:extLst>
          </p:cNvPr>
          <p:cNvSpPr>
            <a:spLocks noGrp="1"/>
          </p:cNvSpPr>
          <p:nvPr>
            <p:ph type="title"/>
          </p:nvPr>
        </p:nvSpPr>
        <p:spPr>
          <a:xfrm>
            <a:off x="633743" y="609599"/>
            <a:ext cx="3413156" cy="5273675"/>
          </a:xfrm>
        </p:spPr>
        <p:txBody>
          <a:bodyPr>
            <a:normAutofit/>
          </a:bodyPr>
          <a:lstStyle/>
          <a:p>
            <a:r>
              <a:rPr lang="en-US" b="1"/>
              <a:t>Current Contract and Services Agreement</a:t>
            </a:r>
            <a:endParaRPr lang="en-US"/>
          </a:p>
        </p:txBody>
      </p:sp>
      <p:pic>
        <p:nvPicPr>
          <p:cNvPr id="21" name="Picture 20">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16" name="Content Placeholder 4">
            <a:extLst>
              <a:ext uri="{FF2B5EF4-FFF2-40B4-BE49-F238E27FC236}">
                <a16:creationId xmlns:a16="http://schemas.microsoft.com/office/drawing/2014/main" id="{475CEA67-F39C-6590-E02E-EFCA45FF8D6C}"/>
              </a:ext>
            </a:extLst>
          </p:cNvPr>
          <p:cNvGraphicFramePr>
            <a:graphicFrameLocks noGrp="1"/>
          </p:cNvGraphicFramePr>
          <p:nvPr>
            <p:ph idx="1"/>
            <p:extLst>
              <p:ext uri="{D42A27DB-BD31-4B8C-83A1-F6EECF244321}">
                <p14:modId xmlns:p14="http://schemas.microsoft.com/office/powerpoint/2010/main" val="861263599"/>
              </p:ext>
            </p:extLst>
          </p:nvPr>
        </p:nvGraphicFramePr>
        <p:xfrm>
          <a:off x="4905376" y="742950"/>
          <a:ext cx="6524624" cy="4981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8447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C03F-E2CE-8E2F-D209-5828BA24586E}"/>
              </a:ext>
            </a:extLst>
          </p:cNvPr>
          <p:cNvSpPr>
            <a:spLocks noGrp="1"/>
          </p:cNvSpPr>
          <p:nvPr>
            <p:ph type="title"/>
          </p:nvPr>
        </p:nvSpPr>
        <p:spPr>
          <a:xfrm>
            <a:off x="913795" y="609600"/>
            <a:ext cx="10353762" cy="970450"/>
          </a:xfrm>
        </p:spPr>
        <p:txBody>
          <a:bodyPr>
            <a:normAutofit/>
          </a:bodyPr>
          <a:lstStyle/>
          <a:p>
            <a:r>
              <a:rPr lang="en-US" b="1" dirty="0"/>
              <a:t>Next Steps for SCSO </a:t>
            </a:r>
            <a:endParaRPr lang="en-US" b="1"/>
          </a:p>
        </p:txBody>
      </p:sp>
      <p:graphicFrame>
        <p:nvGraphicFramePr>
          <p:cNvPr id="5" name="Content Placeholder 2">
            <a:extLst>
              <a:ext uri="{FF2B5EF4-FFF2-40B4-BE49-F238E27FC236}">
                <a16:creationId xmlns:a16="http://schemas.microsoft.com/office/drawing/2014/main" id="{3D98CF02-8CF7-C951-F6E4-2C8272F1327F}"/>
              </a:ext>
            </a:extLst>
          </p:cNvPr>
          <p:cNvGraphicFramePr>
            <a:graphicFrameLocks noGrp="1"/>
          </p:cNvGraphicFramePr>
          <p:nvPr>
            <p:ph idx="1"/>
            <p:extLst>
              <p:ext uri="{D42A27DB-BD31-4B8C-83A1-F6EECF244321}">
                <p14:modId xmlns:p14="http://schemas.microsoft.com/office/powerpoint/2010/main" val="438571012"/>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5454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913794" y="1331976"/>
            <a:ext cx="3078749" cy="970450"/>
          </a:xfrm>
        </p:spPr>
        <p:txBody>
          <a:bodyPr vert="horz" lIns="91440" tIns="45720" rIns="91440" bIns="45720" rtlCol="0" anchor="b">
            <a:normAutofit/>
          </a:bodyPr>
          <a:lstStyle/>
          <a:p>
            <a:r>
              <a:rPr lang="en-US" sz="2800" dirty="0">
                <a:cs typeface="Times New Roman" panose="02020603050405020304" pitchFamily="18" charset="0"/>
              </a:rPr>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xfrm>
            <a:off x="913793" y="4773168"/>
            <a:ext cx="3078749" cy="1859280"/>
          </a:xfrm>
        </p:spPr>
        <p:txBody>
          <a:bodyPr vert="horz" lIns="91440" tIns="45720" rIns="91440" bIns="45720" rtlCol="0" anchor="t">
            <a:normAutofit/>
          </a:bodyPr>
          <a:lstStyle/>
          <a:p>
            <a:pPr algn="ctr">
              <a:spcBef>
                <a:spcPct val="20000"/>
              </a:spcBef>
            </a:pPr>
            <a:r>
              <a:rPr lang="en-US" sz="1600" dirty="0">
                <a:solidFill>
                  <a:schemeClr val="tx2"/>
                </a:solidFill>
              </a:rPr>
              <a:t>Sutter County Sheriff’s Office </a:t>
            </a:r>
          </a:p>
          <a:p>
            <a:pPr algn="ctr">
              <a:spcBef>
                <a:spcPct val="20000"/>
              </a:spcBef>
            </a:pPr>
            <a:r>
              <a:rPr lang="en-US" sz="1600" dirty="0">
                <a:solidFill>
                  <a:schemeClr val="tx2"/>
                </a:solidFill>
              </a:rPr>
              <a:t>530-822-7312</a:t>
            </a:r>
          </a:p>
          <a:p>
            <a:pPr algn="ctr">
              <a:spcBef>
                <a:spcPct val="20000"/>
              </a:spcBef>
            </a:pPr>
            <a:r>
              <a:rPr lang="en-US" sz="1600" dirty="0">
                <a:solidFill>
                  <a:schemeClr val="tx2"/>
                </a:solidFill>
              </a:rPr>
              <a:t>Suttersheriff.org</a:t>
            </a:r>
          </a:p>
        </p:txBody>
      </p:sp>
      <p:pic>
        <p:nvPicPr>
          <p:cNvPr id="2057" name="Picture 20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2052" name="Picture 4" descr="Live Oak Substation | Sutter County Sheriff, CA">
            <a:extLst>
              <a:ext uri="{FF2B5EF4-FFF2-40B4-BE49-F238E27FC236}">
                <a16:creationId xmlns:a16="http://schemas.microsoft.com/office/drawing/2014/main" id="{6690D673-58CC-BCCC-B9DF-F719DA9650E7}"/>
              </a:ext>
            </a:extLst>
          </p:cNvPr>
          <p:cNvPicPr>
            <a:picLocks noGrp="1" noChangeAspect="1" noChangeArrowheads="1"/>
          </p:cNvPicPr>
          <p:nvPr>
            <p:ph type="pic" sz="quarter" idx="10"/>
          </p:nvPr>
        </p:nvPicPr>
        <p:blipFill>
          <a:blip r:embed="rId5">
            <a:extLst>
              <a:ext uri="{28A0092B-C50C-407E-A947-70E740481C1C}">
                <a14:useLocalDpi xmlns:a14="http://schemas.microsoft.com/office/drawing/2010/main" val="0"/>
              </a:ext>
            </a:extLst>
          </a:blip>
          <a:srcRect l="11919" r="14714" b="-1"/>
          <a:stretch>
            <a:fillRect/>
          </a:stretch>
        </p:blipFill>
        <p:spPr bwMode="auto">
          <a:xfrm>
            <a:off x="4733925" y="10"/>
            <a:ext cx="745807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80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E047-DEF5-55A3-68CC-8CBB1E7EB929}"/>
              </a:ext>
            </a:extLst>
          </p:cNvPr>
          <p:cNvSpPr>
            <a:spLocks noGrp="1"/>
          </p:cNvSpPr>
          <p:nvPr>
            <p:ph type="title"/>
          </p:nvPr>
        </p:nvSpPr>
        <p:spPr>
          <a:xfrm>
            <a:off x="913795" y="216100"/>
            <a:ext cx="10353762" cy="970450"/>
          </a:xfrm>
        </p:spPr>
        <p:txBody>
          <a:bodyPr/>
          <a:lstStyle/>
          <a:p>
            <a:pPr algn="ctr"/>
            <a:r>
              <a:rPr lang="en-US" b="1" u="sng" dirty="0"/>
              <a:t>Costs for Law Enforcement Services</a:t>
            </a:r>
          </a:p>
        </p:txBody>
      </p:sp>
      <p:sp>
        <p:nvSpPr>
          <p:cNvPr id="3" name="Content Placeholder 2">
            <a:extLst>
              <a:ext uri="{FF2B5EF4-FFF2-40B4-BE49-F238E27FC236}">
                <a16:creationId xmlns:a16="http://schemas.microsoft.com/office/drawing/2014/main" id="{43BB1227-CB9D-B0EE-2C77-2E4D9509E368}"/>
              </a:ext>
            </a:extLst>
          </p:cNvPr>
          <p:cNvSpPr>
            <a:spLocks noGrp="1"/>
          </p:cNvSpPr>
          <p:nvPr>
            <p:ph idx="1"/>
          </p:nvPr>
        </p:nvSpPr>
        <p:spPr>
          <a:xfrm>
            <a:off x="1907177" y="1400175"/>
            <a:ext cx="9597435" cy="5288007"/>
          </a:xfrm>
        </p:spPr>
        <p:txBody>
          <a:bodyPr/>
          <a:lstStyle/>
          <a:p>
            <a:pPr marL="0" indent="0">
              <a:buNone/>
            </a:pPr>
            <a:r>
              <a:rPr lang="en-US" b="1" dirty="0">
                <a:latin typeface="Times New Roman" panose="02020603050405020304" pitchFamily="18" charset="0"/>
                <a:cs typeface="Times New Roman" panose="02020603050405020304" pitchFamily="18" charset="0"/>
              </a:rPr>
              <a:t>FY2025-26 Sheriff Live Oak Division Budgeted Cost- Not Actual Cost: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latin typeface="Times New Roman" panose="02020603050405020304" pitchFamily="18" charset="0"/>
                <a:cs typeface="Times New Roman" panose="02020603050405020304" pitchFamily="18" charset="0"/>
              </a:rPr>
              <a:t>FY2025-26 Sheriff Live Oak Division Staffing:</a:t>
            </a:r>
            <a:endParaRPr lang="en-US" dirty="0"/>
          </a:p>
        </p:txBody>
      </p:sp>
      <p:graphicFrame>
        <p:nvGraphicFramePr>
          <p:cNvPr id="6" name="Table 5">
            <a:extLst>
              <a:ext uri="{FF2B5EF4-FFF2-40B4-BE49-F238E27FC236}">
                <a16:creationId xmlns:a16="http://schemas.microsoft.com/office/drawing/2014/main" id="{1D100816-FD37-CF64-1348-61DE48A61A69}"/>
              </a:ext>
            </a:extLst>
          </p:cNvPr>
          <p:cNvGraphicFramePr>
            <a:graphicFrameLocks noGrp="1"/>
          </p:cNvGraphicFramePr>
          <p:nvPr>
            <p:extLst>
              <p:ext uri="{D42A27DB-BD31-4B8C-83A1-F6EECF244321}">
                <p14:modId xmlns:p14="http://schemas.microsoft.com/office/powerpoint/2010/main" val="3912136342"/>
              </p:ext>
            </p:extLst>
          </p:nvPr>
        </p:nvGraphicFramePr>
        <p:xfrm>
          <a:off x="2227336" y="1943374"/>
          <a:ext cx="7726680" cy="1951971"/>
        </p:xfrm>
        <a:graphic>
          <a:graphicData uri="http://schemas.openxmlformats.org/drawingml/2006/table">
            <a:tbl>
              <a:tblPr>
                <a:tableStyleId>{9DCAF9ED-07DC-4A11-8D7F-57B35C25682E}</a:tableStyleId>
              </a:tblPr>
              <a:tblGrid>
                <a:gridCol w="6001975">
                  <a:extLst>
                    <a:ext uri="{9D8B030D-6E8A-4147-A177-3AD203B41FA5}">
                      <a16:colId xmlns:a16="http://schemas.microsoft.com/office/drawing/2014/main" val="4006512235"/>
                    </a:ext>
                  </a:extLst>
                </a:gridCol>
                <a:gridCol w="1724705">
                  <a:extLst>
                    <a:ext uri="{9D8B030D-6E8A-4147-A177-3AD203B41FA5}">
                      <a16:colId xmlns:a16="http://schemas.microsoft.com/office/drawing/2014/main" val="3285658195"/>
                    </a:ext>
                  </a:extLst>
                </a:gridCol>
              </a:tblGrid>
              <a:tr h="388740">
                <a:tc>
                  <a:txBody>
                    <a:bodyPr/>
                    <a:lstStyle/>
                    <a:p>
                      <a:pPr algn="l" fontAlgn="b">
                        <a:buNone/>
                      </a:pPr>
                      <a:r>
                        <a:rPr lang="en-US" sz="1800" b="0" u="none" strike="noStrike" dirty="0">
                          <a:effectLst/>
                        </a:rPr>
                        <a:t>FY2025-26 Budgeted Salary and Benefits</a:t>
                      </a:r>
                      <a:endParaRPr lang="en-US" sz="18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800" b="0" u="none" strike="noStrike" dirty="0">
                          <a:effectLst/>
                        </a:rPr>
                        <a:t> $  2,714,169 </a:t>
                      </a:r>
                      <a:endParaRPr lang="en-US" sz="18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208224055"/>
                  </a:ext>
                </a:extLst>
              </a:tr>
              <a:tr h="388740">
                <a:tc>
                  <a:txBody>
                    <a:bodyPr/>
                    <a:lstStyle/>
                    <a:p>
                      <a:pPr algn="l" fontAlgn="b">
                        <a:buNone/>
                      </a:pPr>
                      <a:r>
                        <a:rPr lang="en-US" sz="1800" b="0" u="none" strike="noStrike" dirty="0">
                          <a:effectLst/>
                        </a:rPr>
                        <a:t>FY2025-26 Budgeted Services and Supplies</a:t>
                      </a:r>
                      <a:endParaRPr lang="en-US" sz="1800" b="0" i="0" u="none" strike="noStrike" dirty="0">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tc>
                  <a:txBody>
                    <a:bodyPr/>
                    <a:lstStyle/>
                    <a:p>
                      <a:pPr algn="l" fontAlgn="b">
                        <a:buNone/>
                      </a:pPr>
                      <a:r>
                        <a:rPr lang="en-US" sz="1800" b="0" u="none" strike="noStrike" dirty="0">
                          <a:effectLst/>
                        </a:rPr>
                        <a:t> $     612,990 </a:t>
                      </a:r>
                      <a:endParaRPr lang="en-US" sz="1800" b="0" i="0" u="none" strike="noStrike" dirty="0">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8370848"/>
                  </a:ext>
                </a:extLst>
              </a:tr>
              <a:tr h="397011">
                <a:tc>
                  <a:txBody>
                    <a:bodyPr/>
                    <a:lstStyle/>
                    <a:p>
                      <a:pPr algn="l" fontAlgn="b">
                        <a:buNone/>
                      </a:pPr>
                      <a:r>
                        <a:rPr lang="en-US" sz="1800" b="0" u="none" strike="noStrike" dirty="0">
                          <a:effectLst/>
                        </a:rPr>
                        <a:t>Total Live Oak Law Enforcement FY2025-26 Budget</a:t>
                      </a:r>
                      <a:endParaRPr lang="en-US" sz="18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800" b="0" u="none" strike="noStrike" dirty="0">
                          <a:effectLst/>
                        </a:rPr>
                        <a:t> $  3,327,159 </a:t>
                      </a:r>
                      <a:endParaRPr lang="en-US" sz="1800" b="0" i="0" u="none" strike="noStrike" dirty="0">
                        <a:solidFill>
                          <a:srgbClr val="000000"/>
                        </a:solidFill>
                        <a:effectLst/>
                        <a:latin typeface="Aptos Narrow" panose="020B0004020202020204" pitchFamily="34" charset="0"/>
                      </a:endParaRP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5052401"/>
                  </a:ext>
                </a:extLst>
              </a:tr>
              <a:tr h="388740">
                <a:tc>
                  <a:txBody>
                    <a:bodyPr/>
                    <a:lstStyle/>
                    <a:p>
                      <a:pPr algn="l" fontAlgn="b">
                        <a:buNone/>
                      </a:pPr>
                      <a:r>
                        <a:rPr lang="en-US" sz="1800" b="0" u="none" strike="noStrike" dirty="0">
                          <a:effectLst/>
                        </a:rPr>
                        <a:t>Live Oak City FY2025-26 Budgeted Share of Cost</a:t>
                      </a:r>
                      <a:endParaRPr lang="en-US" sz="18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800" b="0" u="none" strike="noStrike" dirty="0">
                          <a:effectLst/>
                        </a:rPr>
                        <a:t> $  2,995,873 </a:t>
                      </a:r>
                      <a:endParaRPr lang="en-US" sz="1800" b="0" i="0" u="none" strike="noStrike" dirty="0">
                        <a:solidFill>
                          <a:srgbClr val="000000"/>
                        </a:solidFill>
                        <a:effectLst/>
                        <a:latin typeface="Aptos Narrow" panose="020B0004020202020204" pitchFamily="34" charset="0"/>
                      </a:endParaRP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2022943"/>
                  </a:ext>
                </a:extLst>
              </a:tr>
              <a:tr h="388740">
                <a:tc>
                  <a:txBody>
                    <a:bodyPr/>
                    <a:lstStyle/>
                    <a:p>
                      <a:pPr algn="l" fontAlgn="b">
                        <a:buNone/>
                      </a:pPr>
                      <a:r>
                        <a:rPr lang="en-US" sz="1800" b="0" u="none" strike="noStrike" dirty="0">
                          <a:effectLst/>
                        </a:rPr>
                        <a:t>Sutter County FY2025-26 Budgeted Share of Cost</a:t>
                      </a:r>
                      <a:endParaRPr lang="en-US" sz="1800" b="0" i="0" u="none" strike="noStrike" dirty="0">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l" fontAlgn="b">
                        <a:buNone/>
                      </a:pPr>
                      <a:r>
                        <a:rPr lang="en-US" sz="1800" b="0" u="none" strike="noStrike" dirty="0">
                          <a:effectLst/>
                        </a:rPr>
                        <a:t> $     331,286 </a:t>
                      </a:r>
                      <a:endParaRPr lang="en-US" sz="1800" b="0" i="0" u="none" strike="noStrike" dirty="0">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47782813"/>
                  </a:ext>
                </a:extLst>
              </a:tr>
            </a:tbl>
          </a:graphicData>
        </a:graphic>
      </p:graphicFrame>
      <p:graphicFrame>
        <p:nvGraphicFramePr>
          <p:cNvPr id="7" name="Table 6">
            <a:extLst>
              <a:ext uri="{FF2B5EF4-FFF2-40B4-BE49-F238E27FC236}">
                <a16:creationId xmlns:a16="http://schemas.microsoft.com/office/drawing/2014/main" id="{54FC9339-7F3F-1152-0805-28FCDD9B80BB}"/>
              </a:ext>
            </a:extLst>
          </p:cNvPr>
          <p:cNvGraphicFramePr>
            <a:graphicFrameLocks noGrp="1"/>
          </p:cNvGraphicFramePr>
          <p:nvPr>
            <p:extLst>
              <p:ext uri="{D42A27DB-BD31-4B8C-83A1-F6EECF244321}">
                <p14:modId xmlns:p14="http://schemas.microsoft.com/office/powerpoint/2010/main" val="1784856809"/>
              </p:ext>
            </p:extLst>
          </p:nvPr>
        </p:nvGraphicFramePr>
        <p:xfrm>
          <a:off x="2227336" y="4475145"/>
          <a:ext cx="7726680" cy="2298762"/>
        </p:xfrm>
        <a:graphic>
          <a:graphicData uri="http://schemas.openxmlformats.org/drawingml/2006/table">
            <a:tbl>
              <a:tblPr>
                <a:tableStyleId>{9DCAF9ED-07DC-4A11-8D7F-57B35C25682E}</a:tableStyleId>
              </a:tblPr>
              <a:tblGrid>
                <a:gridCol w="5959977">
                  <a:extLst>
                    <a:ext uri="{9D8B030D-6E8A-4147-A177-3AD203B41FA5}">
                      <a16:colId xmlns:a16="http://schemas.microsoft.com/office/drawing/2014/main" val="199296756"/>
                    </a:ext>
                  </a:extLst>
                </a:gridCol>
                <a:gridCol w="1766703">
                  <a:extLst>
                    <a:ext uri="{9D8B030D-6E8A-4147-A177-3AD203B41FA5}">
                      <a16:colId xmlns:a16="http://schemas.microsoft.com/office/drawing/2014/main" val="458451456"/>
                    </a:ext>
                  </a:extLst>
                </a:gridCol>
              </a:tblGrid>
              <a:tr h="435966">
                <a:tc>
                  <a:txBody>
                    <a:bodyPr/>
                    <a:lstStyle/>
                    <a:p>
                      <a:pPr algn="l" fontAlgn="b">
                        <a:buNone/>
                      </a:pPr>
                      <a:r>
                        <a:rPr lang="en-US" sz="1800" b="1" u="none" strike="noStrike" dirty="0">
                          <a:effectLst/>
                        </a:rPr>
                        <a:t>Sheriff Live Oak Division Total Positions</a:t>
                      </a:r>
                      <a:endParaRPr lang="en-US" sz="1800" b="1"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buNone/>
                      </a:pPr>
                      <a:r>
                        <a:rPr lang="en-US" sz="1800" b="1" u="none" strike="noStrike" dirty="0">
                          <a:effectLst/>
                        </a:rPr>
                        <a:t>13.2</a:t>
                      </a:r>
                      <a:endParaRPr lang="en-US" sz="1800" b="1"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305422980"/>
                  </a:ext>
                </a:extLst>
              </a:tr>
              <a:tr h="310466">
                <a:tc>
                  <a:txBody>
                    <a:bodyPr/>
                    <a:lstStyle/>
                    <a:p>
                      <a:pPr algn="l" fontAlgn="b">
                        <a:buNone/>
                      </a:pPr>
                      <a:r>
                        <a:rPr lang="en-US" sz="1800" u="none" strike="noStrike" dirty="0">
                          <a:effectLst/>
                        </a:rPr>
                        <a:t>Deputy Sheriff &amp; Detective </a:t>
                      </a:r>
                      <a:endParaRPr lang="en-US" sz="1800" b="0" i="0" u="none" strike="noStrike" dirty="0">
                        <a:solidFill>
                          <a:srgbClr val="000000"/>
                        </a:solidFill>
                        <a:effectLst/>
                        <a:latin typeface="Arial" panose="020B0604020202020204" pitchFamily="34" charset="0"/>
                      </a:endParaRPr>
                    </a:p>
                  </a:txBody>
                  <a:tcPr marL="114300" marR="6350" marT="6350" marB="0" anchor="b"/>
                </a:tc>
                <a:tc>
                  <a:txBody>
                    <a:bodyPr/>
                    <a:lstStyle/>
                    <a:p>
                      <a:pPr algn="r" fontAlgn="b">
                        <a:buNone/>
                      </a:pPr>
                      <a:r>
                        <a:rPr lang="en-US" sz="1800" u="none" strike="noStrike" dirty="0">
                          <a:effectLst/>
                        </a:rPr>
                        <a:t>8</a:t>
                      </a:r>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494840025"/>
                  </a:ext>
                </a:extLst>
              </a:tr>
              <a:tr h="310466">
                <a:tc>
                  <a:txBody>
                    <a:bodyPr/>
                    <a:lstStyle/>
                    <a:p>
                      <a:pPr algn="l" fontAlgn="b">
                        <a:buNone/>
                      </a:pPr>
                      <a:r>
                        <a:rPr lang="en-US" sz="1800" u="none" strike="noStrike" dirty="0">
                          <a:effectLst/>
                        </a:rPr>
                        <a:t>Sheriff’s Patrol Sergeant</a:t>
                      </a:r>
                      <a:endParaRPr lang="en-US" sz="1800" b="0" i="0" u="none" strike="noStrike" dirty="0">
                        <a:solidFill>
                          <a:srgbClr val="000000"/>
                        </a:solidFill>
                        <a:effectLst/>
                        <a:latin typeface="Arial" panose="020B0604020202020204" pitchFamily="34" charset="0"/>
                      </a:endParaRPr>
                    </a:p>
                  </a:txBody>
                  <a:tcPr marL="114300" marR="6350" marT="6350" marB="0" anchor="b"/>
                </a:tc>
                <a:tc>
                  <a:txBody>
                    <a:bodyPr/>
                    <a:lstStyle/>
                    <a:p>
                      <a:pPr algn="r" fontAlgn="b">
                        <a:buNone/>
                      </a:pPr>
                      <a:r>
                        <a:rPr lang="en-US" sz="1800" u="none" strike="noStrike" dirty="0">
                          <a:effectLst/>
                        </a:rPr>
                        <a:t>1</a:t>
                      </a:r>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744268307"/>
                  </a:ext>
                </a:extLst>
              </a:tr>
              <a:tr h="310466">
                <a:tc>
                  <a:txBody>
                    <a:bodyPr/>
                    <a:lstStyle/>
                    <a:p>
                      <a:pPr algn="l" fontAlgn="b">
                        <a:buNone/>
                      </a:pPr>
                      <a:r>
                        <a:rPr lang="en-US" sz="1800" u="none" strike="noStrike" dirty="0">
                          <a:effectLst/>
                        </a:rPr>
                        <a:t>Patrol Lieutenant </a:t>
                      </a:r>
                      <a:endParaRPr lang="en-US" sz="1800" b="0" i="0" u="none" strike="noStrike" dirty="0">
                        <a:solidFill>
                          <a:srgbClr val="000000"/>
                        </a:solidFill>
                        <a:effectLst/>
                        <a:latin typeface="Arial" panose="020B0604020202020204" pitchFamily="34" charset="0"/>
                      </a:endParaRPr>
                    </a:p>
                  </a:txBody>
                  <a:tcPr marL="114300" marR="6350" marT="6350" marB="0" anchor="b"/>
                </a:tc>
                <a:tc>
                  <a:txBody>
                    <a:bodyPr/>
                    <a:lstStyle/>
                    <a:p>
                      <a:pPr algn="r" fontAlgn="b">
                        <a:buNone/>
                      </a:pPr>
                      <a:r>
                        <a:rPr lang="en-US" sz="1800" u="none" strike="noStrike" dirty="0">
                          <a:effectLst/>
                        </a:rPr>
                        <a:t>1</a:t>
                      </a:r>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514524403"/>
                  </a:ext>
                </a:extLst>
              </a:tr>
              <a:tr h="310466">
                <a:tc>
                  <a:txBody>
                    <a:bodyPr/>
                    <a:lstStyle/>
                    <a:p>
                      <a:pPr algn="l" fontAlgn="b">
                        <a:buNone/>
                      </a:pPr>
                      <a:r>
                        <a:rPr lang="en-US" sz="1800" u="none" strike="noStrike" dirty="0">
                          <a:effectLst/>
                        </a:rPr>
                        <a:t>Public Safety Dispatcher</a:t>
                      </a:r>
                      <a:endParaRPr lang="en-US" sz="1800" b="0" i="0" u="none" strike="noStrike" dirty="0">
                        <a:solidFill>
                          <a:srgbClr val="000000"/>
                        </a:solidFill>
                        <a:effectLst/>
                        <a:latin typeface="Arial" panose="020B0604020202020204" pitchFamily="34" charset="0"/>
                      </a:endParaRPr>
                    </a:p>
                  </a:txBody>
                  <a:tcPr marL="114300" marR="6350" marT="6350" marB="0" anchor="b"/>
                </a:tc>
                <a:tc>
                  <a:txBody>
                    <a:bodyPr/>
                    <a:lstStyle/>
                    <a:p>
                      <a:pPr algn="r" fontAlgn="b">
                        <a:buNone/>
                      </a:pPr>
                      <a:r>
                        <a:rPr lang="en-US" sz="1800" b="0" i="0" u="none" strike="noStrike" dirty="0">
                          <a:solidFill>
                            <a:srgbClr val="000000"/>
                          </a:solidFill>
                          <a:effectLst/>
                          <a:latin typeface="Arial" panose="020B0604020202020204" pitchFamily="34" charset="0"/>
                        </a:rPr>
                        <a:t>2.5</a:t>
                      </a:r>
                    </a:p>
                  </a:txBody>
                  <a:tcPr marL="6350" marR="6350" marT="6350" marB="0" anchor="b"/>
                </a:tc>
                <a:extLst>
                  <a:ext uri="{0D108BD9-81ED-4DB2-BD59-A6C34878D82A}">
                    <a16:rowId xmlns:a16="http://schemas.microsoft.com/office/drawing/2014/main" val="254619786"/>
                  </a:ext>
                </a:extLst>
              </a:tr>
              <a:tr h="310466">
                <a:tc>
                  <a:txBody>
                    <a:bodyPr/>
                    <a:lstStyle/>
                    <a:p>
                      <a:pPr algn="l" fontAlgn="b">
                        <a:buNone/>
                      </a:pPr>
                      <a:r>
                        <a:rPr lang="en-US" sz="1800" u="none" strike="noStrike" dirty="0">
                          <a:effectLst/>
                        </a:rPr>
                        <a:t>Supervising Public Safety Dispatcher</a:t>
                      </a:r>
                      <a:endParaRPr lang="en-US" sz="1800" b="0" i="0" u="none" strike="noStrike" dirty="0">
                        <a:solidFill>
                          <a:srgbClr val="000000"/>
                        </a:solidFill>
                        <a:effectLst/>
                        <a:latin typeface="Arial" panose="020B0604020202020204" pitchFamily="34" charset="0"/>
                      </a:endParaRPr>
                    </a:p>
                  </a:txBody>
                  <a:tcPr marL="114300" marR="6350" marT="6350" marB="0" anchor="b"/>
                </a:tc>
                <a:tc>
                  <a:txBody>
                    <a:bodyPr/>
                    <a:lstStyle/>
                    <a:p>
                      <a:pPr algn="r" fontAlgn="b">
                        <a:buNone/>
                      </a:pPr>
                      <a:r>
                        <a:rPr lang="en-US" sz="1800" b="0" i="0" u="none" strike="noStrike" dirty="0">
                          <a:solidFill>
                            <a:srgbClr val="000000"/>
                          </a:solidFill>
                          <a:effectLst/>
                          <a:latin typeface="Arial" panose="020B0604020202020204" pitchFamily="34" charset="0"/>
                        </a:rPr>
                        <a:t>0.5</a:t>
                      </a:r>
                    </a:p>
                  </a:txBody>
                  <a:tcPr marL="6350" marR="6350" marT="6350" marB="0" anchor="b"/>
                </a:tc>
                <a:extLst>
                  <a:ext uri="{0D108BD9-81ED-4DB2-BD59-A6C34878D82A}">
                    <a16:rowId xmlns:a16="http://schemas.microsoft.com/office/drawing/2014/main" val="1894221628"/>
                  </a:ext>
                </a:extLst>
              </a:tr>
              <a:tr h="310466">
                <a:tc>
                  <a:txBody>
                    <a:bodyPr/>
                    <a:lstStyle/>
                    <a:p>
                      <a:pPr algn="l" fontAlgn="b">
                        <a:buNone/>
                      </a:pPr>
                      <a:r>
                        <a:rPr lang="en-US" sz="1800" u="none" strike="noStrike" dirty="0">
                          <a:effectLst/>
                        </a:rPr>
                        <a:t>Sheriff Communications Coordinator </a:t>
                      </a:r>
                      <a:endParaRPr lang="en-US" sz="1800" b="0" i="0" u="none" strike="noStrike" dirty="0">
                        <a:solidFill>
                          <a:srgbClr val="000000"/>
                        </a:solidFill>
                        <a:effectLst/>
                        <a:latin typeface="Arial" panose="020B0604020202020204" pitchFamily="34" charset="0"/>
                      </a:endParaRPr>
                    </a:p>
                  </a:txBody>
                  <a:tcPr marL="114300" marR="6350" marT="6350" marB="0" anchor="b"/>
                </a:tc>
                <a:tc>
                  <a:txBody>
                    <a:bodyPr/>
                    <a:lstStyle/>
                    <a:p>
                      <a:pPr algn="r" fontAlgn="b">
                        <a:buNone/>
                      </a:pPr>
                      <a:r>
                        <a:rPr lang="en-US" sz="1800" u="none" strike="noStrike" dirty="0">
                          <a:effectLst/>
                        </a:rPr>
                        <a:t>0.2</a:t>
                      </a:r>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119538069"/>
                  </a:ext>
                </a:extLst>
              </a:tr>
            </a:tbl>
          </a:graphicData>
        </a:graphic>
      </p:graphicFrame>
    </p:spTree>
    <p:extLst>
      <p:ext uri="{BB962C8B-B14F-4D97-AF65-F5344CB8AC3E}">
        <p14:creationId xmlns:p14="http://schemas.microsoft.com/office/powerpoint/2010/main" val="238475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A452-9CE7-1676-0C77-5306EC4FDB60}"/>
              </a:ext>
            </a:extLst>
          </p:cNvPr>
          <p:cNvSpPr>
            <a:spLocks noGrp="1"/>
          </p:cNvSpPr>
          <p:nvPr>
            <p:ph type="title"/>
          </p:nvPr>
        </p:nvSpPr>
        <p:spPr>
          <a:xfrm>
            <a:off x="1623935" y="624110"/>
            <a:ext cx="9383408" cy="1280890"/>
          </a:xfrm>
        </p:spPr>
        <p:txBody>
          <a:bodyPr>
            <a:normAutofit/>
          </a:bodyPr>
          <a:lstStyle/>
          <a:p>
            <a:r>
              <a:rPr lang="en-US" b="1">
                <a:solidFill>
                  <a:srgbClr val="FFFFFF"/>
                </a:solidFill>
              </a:rPr>
              <a:t>Additional Services Provided</a:t>
            </a:r>
          </a:p>
        </p:txBody>
      </p:sp>
      <p:graphicFrame>
        <p:nvGraphicFramePr>
          <p:cNvPr id="5" name="Content Placeholder 2">
            <a:extLst>
              <a:ext uri="{FF2B5EF4-FFF2-40B4-BE49-F238E27FC236}">
                <a16:creationId xmlns:a16="http://schemas.microsoft.com/office/drawing/2014/main" id="{2D1D258F-C3E2-611C-67FE-14678F3C71F2}"/>
              </a:ext>
            </a:extLst>
          </p:cNvPr>
          <p:cNvGraphicFramePr>
            <a:graphicFrameLocks noGrp="1"/>
          </p:cNvGraphicFramePr>
          <p:nvPr>
            <p:ph idx="1"/>
            <p:extLst>
              <p:ext uri="{D42A27DB-BD31-4B8C-83A1-F6EECF244321}">
                <p14:modId xmlns:p14="http://schemas.microsoft.com/office/powerpoint/2010/main" val="1574682137"/>
              </p:ext>
            </p:extLst>
          </p:nvPr>
        </p:nvGraphicFramePr>
        <p:xfrm>
          <a:off x="531876" y="2033016"/>
          <a:ext cx="11128248" cy="4459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9084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DC5C-EAFE-1A08-13C4-4717EF15E84D}"/>
              </a:ext>
            </a:extLst>
          </p:cNvPr>
          <p:cNvSpPr>
            <a:spLocks noGrp="1"/>
          </p:cNvSpPr>
          <p:nvPr>
            <p:ph type="title"/>
          </p:nvPr>
        </p:nvSpPr>
        <p:spPr>
          <a:xfrm>
            <a:off x="1843391" y="624110"/>
            <a:ext cx="9383408" cy="1280890"/>
          </a:xfrm>
        </p:spPr>
        <p:txBody>
          <a:bodyPr>
            <a:normAutofit/>
          </a:bodyPr>
          <a:lstStyle/>
          <a:p>
            <a:r>
              <a:rPr lang="en-US" b="1">
                <a:solidFill>
                  <a:schemeClr val="bg1"/>
                </a:solidFill>
              </a:rPr>
              <a:t>Staffing and Scheduling Overview</a:t>
            </a:r>
          </a:p>
        </p:txBody>
      </p:sp>
      <p:graphicFrame>
        <p:nvGraphicFramePr>
          <p:cNvPr id="4" name="Content Placeholder 3">
            <a:extLst>
              <a:ext uri="{FF2B5EF4-FFF2-40B4-BE49-F238E27FC236}">
                <a16:creationId xmlns:a16="http://schemas.microsoft.com/office/drawing/2014/main" id="{B544BC37-5E3D-CFB0-F6CF-01423D1D8408}"/>
              </a:ext>
            </a:extLst>
          </p:cNvPr>
          <p:cNvGraphicFramePr>
            <a:graphicFrameLocks noGrp="1"/>
          </p:cNvGraphicFramePr>
          <p:nvPr>
            <p:ph idx="1"/>
            <p:extLst>
              <p:ext uri="{D42A27DB-BD31-4B8C-83A1-F6EECF244321}">
                <p14:modId xmlns:p14="http://schemas.microsoft.com/office/powerpoint/2010/main" val="955117925"/>
              </p:ext>
            </p:extLst>
          </p:nvPr>
        </p:nvGraphicFramePr>
        <p:xfrm>
          <a:off x="502920" y="1905000"/>
          <a:ext cx="11183114" cy="4422645"/>
        </p:xfrm>
        <a:graphic>
          <a:graphicData uri="http://schemas.openxmlformats.org/drawingml/2006/table">
            <a:tbl>
              <a:tblPr firstRow="1" firstCol="1" bandRow="1"/>
              <a:tblGrid>
                <a:gridCol w="1185847">
                  <a:extLst>
                    <a:ext uri="{9D8B030D-6E8A-4147-A177-3AD203B41FA5}">
                      <a16:colId xmlns:a16="http://schemas.microsoft.com/office/drawing/2014/main" val="3734391474"/>
                    </a:ext>
                  </a:extLst>
                </a:gridCol>
                <a:gridCol w="762388">
                  <a:extLst>
                    <a:ext uri="{9D8B030D-6E8A-4147-A177-3AD203B41FA5}">
                      <a16:colId xmlns:a16="http://schemas.microsoft.com/office/drawing/2014/main" val="341804775"/>
                    </a:ext>
                  </a:extLst>
                </a:gridCol>
                <a:gridCol w="741299">
                  <a:extLst>
                    <a:ext uri="{9D8B030D-6E8A-4147-A177-3AD203B41FA5}">
                      <a16:colId xmlns:a16="http://schemas.microsoft.com/office/drawing/2014/main" val="215227070"/>
                    </a:ext>
                  </a:extLst>
                </a:gridCol>
                <a:gridCol w="718047">
                  <a:extLst>
                    <a:ext uri="{9D8B030D-6E8A-4147-A177-3AD203B41FA5}">
                      <a16:colId xmlns:a16="http://schemas.microsoft.com/office/drawing/2014/main" val="2013965892"/>
                    </a:ext>
                  </a:extLst>
                </a:gridCol>
                <a:gridCol w="681232">
                  <a:extLst>
                    <a:ext uri="{9D8B030D-6E8A-4147-A177-3AD203B41FA5}">
                      <a16:colId xmlns:a16="http://schemas.microsoft.com/office/drawing/2014/main" val="1411003634"/>
                    </a:ext>
                  </a:extLst>
                </a:gridCol>
                <a:gridCol w="683796">
                  <a:extLst>
                    <a:ext uri="{9D8B030D-6E8A-4147-A177-3AD203B41FA5}">
                      <a16:colId xmlns:a16="http://schemas.microsoft.com/office/drawing/2014/main" val="3793846344"/>
                    </a:ext>
                  </a:extLst>
                </a:gridCol>
                <a:gridCol w="664152">
                  <a:extLst>
                    <a:ext uri="{9D8B030D-6E8A-4147-A177-3AD203B41FA5}">
                      <a16:colId xmlns:a16="http://schemas.microsoft.com/office/drawing/2014/main" val="2535558539"/>
                    </a:ext>
                  </a:extLst>
                </a:gridCol>
                <a:gridCol w="703444">
                  <a:extLst>
                    <a:ext uri="{9D8B030D-6E8A-4147-A177-3AD203B41FA5}">
                      <a16:colId xmlns:a16="http://schemas.microsoft.com/office/drawing/2014/main" val="1269029402"/>
                    </a:ext>
                  </a:extLst>
                </a:gridCol>
                <a:gridCol w="731610">
                  <a:extLst>
                    <a:ext uri="{9D8B030D-6E8A-4147-A177-3AD203B41FA5}">
                      <a16:colId xmlns:a16="http://schemas.microsoft.com/office/drawing/2014/main" val="1333003009"/>
                    </a:ext>
                  </a:extLst>
                </a:gridCol>
                <a:gridCol w="762388">
                  <a:extLst>
                    <a:ext uri="{9D8B030D-6E8A-4147-A177-3AD203B41FA5}">
                      <a16:colId xmlns:a16="http://schemas.microsoft.com/office/drawing/2014/main" val="128468084"/>
                    </a:ext>
                  </a:extLst>
                </a:gridCol>
                <a:gridCol w="718047">
                  <a:extLst>
                    <a:ext uri="{9D8B030D-6E8A-4147-A177-3AD203B41FA5}">
                      <a16:colId xmlns:a16="http://schemas.microsoft.com/office/drawing/2014/main" val="2192492437"/>
                    </a:ext>
                  </a:extLst>
                </a:gridCol>
                <a:gridCol w="681232">
                  <a:extLst>
                    <a:ext uri="{9D8B030D-6E8A-4147-A177-3AD203B41FA5}">
                      <a16:colId xmlns:a16="http://schemas.microsoft.com/office/drawing/2014/main" val="3383960152"/>
                    </a:ext>
                  </a:extLst>
                </a:gridCol>
                <a:gridCol w="664152">
                  <a:extLst>
                    <a:ext uri="{9D8B030D-6E8A-4147-A177-3AD203B41FA5}">
                      <a16:colId xmlns:a16="http://schemas.microsoft.com/office/drawing/2014/main" val="1698813674"/>
                    </a:ext>
                  </a:extLst>
                </a:gridCol>
                <a:gridCol w="742740">
                  <a:extLst>
                    <a:ext uri="{9D8B030D-6E8A-4147-A177-3AD203B41FA5}">
                      <a16:colId xmlns:a16="http://schemas.microsoft.com/office/drawing/2014/main" val="917056672"/>
                    </a:ext>
                  </a:extLst>
                </a:gridCol>
                <a:gridCol w="742740">
                  <a:extLst>
                    <a:ext uri="{9D8B030D-6E8A-4147-A177-3AD203B41FA5}">
                      <a16:colId xmlns:a16="http://schemas.microsoft.com/office/drawing/2014/main" val="463776350"/>
                    </a:ext>
                  </a:extLst>
                </a:gridCol>
              </a:tblGrid>
              <a:tr h="294843">
                <a:tc>
                  <a:txBody>
                    <a:bodyPr/>
                    <a:lstStyle/>
                    <a:p>
                      <a:pPr marL="0" marR="0">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Live Oak</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MON</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TUES</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WED</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THU</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FRI</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SAT</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SUN</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MON</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TUES</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WED</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THU</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FRI</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SAT</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SUN</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78426960"/>
                  </a:ext>
                </a:extLst>
              </a:tr>
              <a:tr h="294843">
                <a:tc>
                  <a:txBody>
                    <a:bodyPr/>
                    <a:lstStyle/>
                    <a:p>
                      <a:pPr marL="0" marR="0">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Lieutenant</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4226133"/>
                  </a:ext>
                </a:extLst>
              </a:tr>
              <a:tr h="294843">
                <a:tc>
                  <a:txBody>
                    <a:bodyPr/>
                    <a:lstStyle/>
                    <a:p>
                      <a:pPr marL="0" marR="0">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Sergeant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1477865"/>
                  </a:ext>
                </a:extLst>
              </a:tr>
              <a:tr h="294843">
                <a:tc>
                  <a:txBody>
                    <a:bodyPr/>
                    <a:lstStyle/>
                    <a:p>
                      <a:pPr marL="0" marR="0">
                        <a:lnSpc>
                          <a:spcPct val="115000"/>
                        </a:lnSpc>
                        <a:buNone/>
                      </a:pPr>
                      <a:r>
                        <a:rPr lang="en-US" sz="900" b="1"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B-Side</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220094"/>
                  </a:ext>
                </a:extLst>
              </a:tr>
              <a:tr h="294843">
                <a:tc>
                  <a:txBody>
                    <a:bodyPr/>
                    <a:lstStyle/>
                    <a:p>
                      <a:pPr marL="0" marR="0">
                        <a:lnSpc>
                          <a:spcPct val="115000"/>
                        </a:lnSpc>
                        <a:buNone/>
                      </a:pPr>
                      <a:r>
                        <a:rPr lang="en-US" sz="900" kern="100" dirty="0">
                          <a:solidFill>
                            <a:schemeClr val="tx1">
                              <a:lumMod val="95000"/>
                            </a:schemeClr>
                          </a:solidFill>
                          <a:effectLst/>
                          <a:latin typeface="Aptos Narrow" panose="020B0004020202020204" pitchFamily="34" charset="0"/>
                          <a:ea typeface="Times New Roman" panose="02020603050405020304" pitchFamily="18" charset="0"/>
                          <a:cs typeface="Times New Roman" panose="02020603050405020304" pitchFamily="18" charset="0"/>
                        </a:rPr>
                        <a:t>Deputy #1</a:t>
                      </a:r>
                      <a:endParaRPr lang="en-US" sz="1000" kern="100" dirty="0">
                        <a:solidFill>
                          <a:schemeClr val="tx1">
                            <a:lumMod val="95000"/>
                          </a:schemeClr>
                        </a:solidFill>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0111890"/>
                  </a:ext>
                </a:extLst>
              </a:tr>
              <a:tr h="294843">
                <a:tc>
                  <a:txBody>
                    <a:bodyPr/>
                    <a:lstStyle/>
                    <a:p>
                      <a:pPr marL="0" marR="0">
                        <a:lnSpc>
                          <a:spcPct val="115000"/>
                        </a:lnSpc>
                        <a:buNone/>
                      </a:pPr>
                      <a:r>
                        <a:rPr lang="en-US" sz="900" kern="100" dirty="0">
                          <a:solidFill>
                            <a:schemeClr val="tx1">
                              <a:lumMod val="95000"/>
                            </a:schemeClr>
                          </a:solidFill>
                          <a:effectLst/>
                          <a:latin typeface="Aptos Narrow" panose="020B0004020202020204" pitchFamily="34" charset="0"/>
                          <a:ea typeface="Times New Roman" panose="02020603050405020304" pitchFamily="18" charset="0"/>
                          <a:cs typeface="Times New Roman" panose="02020603050405020304" pitchFamily="18" charset="0"/>
                        </a:rPr>
                        <a:t>Deputy  #2 (Vacant) </a:t>
                      </a:r>
                      <a:endParaRPr lang="en-US" sz="1000" kern="100" dirty="0">
                        <a:solidFill>
                          <a:schemeClr val="tx1">
                            <a:lumMod val="95000"/>
                          </a:schemeClr>
                        </a:solidFill>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3451817"/>
                  </a:ext>
                </a:extLst>
              </a:tr>
              <a:tr h="294843">
                <a:tc>
                  <a:txBody>
                    <a:bodyPr/>
                    <a:lstStyle/>
                    <a:p>
                      <a:pPr marL="0" marR="0">
                        <a:lnSpc>
                          <a:spcPct val="115000"/>
                        </a:lnSpc>
                        <a:buNone/>
                      </a:pPr>
                      <a:r>
                        <a:rPr lang="en-US" sz="900" kern="100" dirty="0">
                          <a:solidFill>
                            <a:schemeClr val="tx1">
                              <a:lumMod val="95000"/>
                            </a:schemeClr>
                          </a:solidFill>
                          <a:effectLst/>
                          <a:latin typeface="Aptos Narrow" panose="020B0004020202020204" pitchFamily="34" charset="0"/>
                          <a:ea typeface="Times New Roman" panose="02020603050405020304" pitchFamily="18" charset="0"/>
                          <a:cs typeface="Times New Roman" panose="02020603050405020304" pitchFamily="18" charset="0"/>
                        </a:rPr>
                        <a:t>Deputy #3</a:t>
                      </a:r>
                      <a:endParaRPr lang="en-US" sz="1000" kern="100" dirty="0">
                        <a:solidFill>
                          <a:schemeClr val="tx1">
                            <a:lumMod val="95000"/>
                          </a:schemeClr>
                        </a:solidFill>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5661664"/>
                  </a:ext>
                </a:extLst>
              </a:tr>
              <a:tr h="294843">
                <a:tc>
                  <a:txBody>
                    <a:bodyPr/>
                    <a:lstStyle/>
                    <a:p>
                      <a:pPr marL="0" marR="0">
                        <a:lnSpc>
                          <a:spcPct val="115000"/>
                        </a:lnSpc>
                        <a:buNone/>
                      </a:pPr>
                      <a:r>
                        <a:rPr lang="en-US" sz="900" b="1"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A-Side</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6700908"/>
                  </a:ext>
                </a:extLst>
              </a:tr>
              <a:tr h="294843">
                <a:tc>
                  <a:txBody>
                    <a:bodyPr/>
                    <a:lstStyle/>
                    <a:p>
                      <a:pPr marL="0" marR="0">
                        <a:lnSpc>
                          <a:spcPct val="115000"/>
                        </a:lnSpc>
                        <a:buNone/>
                      </a:pPr>
                      <a:r>
                        <a:rPr lang="en-US" sz="900" kern="100" dirty="0">
                          <a:solidFill>
                            <a:schemeClr val="tx1">
                              <a:lumMod val="95000"/>
                            </a:schemeClr>
                          </a:solidFill>
                          <a:effectLst/>
                          <a:latin typeface="Aptos Narrow" panose="020B0004020202020204" pitchFamily="34" charset="0"/>
                          <a:ea typeface="Times New Roman" panose="02020603050405020304" pitchFamily="18" charset="0"/>
                          <a:cs typeface="Times New Roman" panose="02020603050405020304" pitchFamily="18" charset="0"/>
                        </a:rPr>
                        <a:t>Deputy #4</a:t>
                      </a:r>
                      <a:endParaRPr lang="en-US" sz="1000" kern="100" dirty="0">
                        <a:solidFill>
                          <a:schemeClr val="tx1">
                            <a:lumMod val="95000"/>
                          </a:schemeClr>
                        </a:solidFill>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8267577"/>
                  </a:ext>
                </a:extLst>
              </a:tr>
              <a:tr h="294843">
                <a:tc>
                  <a:txBody>
                    <a:bodyPr/>
                    <a:lstStyle/>
                    <a:p>
                      <a:pPr marL="0" marR="0">
                        <a:lnSpc>
                          <a:spcPct val="115000"/>
                        </a:lnSpc>
                        <a:buNone/>
                      </a:pPr>
                      <a:r>
                        <a:rPr lang="en-US" sz="900" kern="100" dirty="0">
                          <a:solidFill>
                            <a:schemeClr val="tx1">
                              <a:lumMod val="95000"/>
                            </a:schemeClr>
                          </a:solidFill>
                          <a:effectLst/>
                          <a:latin typeface="Aptos Narrow" panose="020B0004020202020204" pitchFamily="34" charset="0"/>
                          <a:ea typeface="Times New Roman" panose="02020603050405020304" pitchFamily="18" charset="0"/>
                          <a:cs typeface="Times New Roman" panose="02020603050405020304" pitchFamily="18" charset="0"/>
                        </a:rPr>
                        <a:t>Deputy #5</a:t>
                      </a:r>
                      <a:endParaRPr lang="en-US" sz="1000" kern="100" dirty="0">
                        <a:solidFill>
                          <a:schemeClr val="tx1">
                            <a:lumMod val="95000"/>
                          </a:schemeClr>
                        </a:solidFill>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V</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V</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9934057"/>
                  </a:ext>
                </a:extLst>
              </a:tr>
              <a:tr h="294843">
                <a:tc>
                  <a:txBody>
                    <a:bodyPr/>
                    <a:lstStyle/>
                    <a:p>
                      <a:pPr marL="0" marR="0">
                        <a:lnSpc>
                          <a:spcPct val="115000"/>
                        </a:lnSpc>
                        <a:buNone/>
                      </a:pPr>
                      <a:r>
                        <a:rPr lang="en-US" sz="900" kern="100" dirty="0">
                          <a:solidFill>
                            <a:schemeClr val="tx1">
                              <a:lumMod val="95000"/>
                            </a:schemeClr>
                          </a:solidFill>
                          <a:effectLst/>
                          <a:latin typeface="Aptos Narrow" panose="020B0004020202020204" pitchFamily="34" charset="0"/>
                          <a:ea typeface="Times New Roman" panose="02020603050405020304" pitchFamily="18" charset="0"/>
                          <a:cs typeface="Times New Roman" panose="02020603050405020304" pitchFamily="18" charset="0"/>
                        </a:rPr>
                        <a:t>Deputy #6</a:t>
                      </a:r>
                      <a:endParaRPr lang="en-US" sz="1000" kern="100" dirty="0">
                        <a:solidFill>
                          <a:schemeClr val="tx1">
                            <a:lumMod val="95000"/>
                          </a:schemeClr>
                        </a:solidFill>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0791846"/>
                  </a:ext>
                </a:extLst>
              </a:tr>
              <a:tr h="294843">
                <a:tc>
                  <a:txBody>
                    <a:bodyPr/>
                    <a:lstStyle/>
                    <a:p>
                      <a:pPr marL="0" marR="0">
                        <a:lnSpc>
                          <a:spcPct val="115000"/>
                        </a:lnSpc>
                        <a:buNone/>
                      </a:pPr>
                      <a:r>
                        <a:rPr lang="en-US" sz="900" b="1"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Traffic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3024188"/>
                  </a:ext>
                </a:extLst>
              </a:tr>
              <a:tr h="294843">
                <a:tc>
                  <a:txBody>
                    <a:bodyPr/>
                    <a:lstStyle/>
                    <a:p>
                      <a:pPr marL="0" marR="0">
                        <a:lnSpc>
                          <a:spcPct val="115000"/>
                        </a:lnSpc>
                        <a:buNone/>
                      </a:pPr>
                      <a:r>
                        <a:rPr lang="en-US" sz="900" kern="100" dirty="0">
                          <a:solidFill>
                            <a:schemeClr val="tx1">
                              <a:lumMod val="95000"/>
                            </a:schemeClr>
                          </a:solidFill>
                          <a:effectLst/>
                          <a:latin typeface="Aptos Narrow" panose="020B0004020202020204" pitchFamily="34" charset="0"/>
                          <a:ea typeface="Times New Roman" panose="02020603050405020304" pitchFamily="18" charset="0"/>
                          <a:cs typeface="Times New Roman" panose="02020603050405020304" pitchFamily="18" charset="0"/>
                        </a:rPr>
                        <a:t>Deputy #7</a:t>
                      </a:r>
                      <a:endParaRPr lang="en-US" sz="1000" kern="100" dirty="0">
                        <a:solidFill>
                          <a:schemeClr val="tx1">
                            <a:lumMod val="95000"/>
                          </a:schemeClr>
                        </a:solidFill>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1650632"/>
                  </a:ext>
                </a:extLst>
              </a:tr>
              <a:tr h="294843">
                <a:tc>
                  <a:txBody>
                    <a:bodyPr/>
                    <a:lstStyle/>
                    <a:p>
                      <a:pPr marL="0" marR="0">
                        <a:lnSpc>
                          <a:spcPct val="115000"/>
                        </a:lnSpc>
                        <a:buNone/>
                      </a:pPr>
                      <a:r>
                        <a:rPr lang="en-US" sz="900" b="1"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Detective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4317805"/>
                  </a:ext>
                </a:extLst>
              </a:tr>
              <a:tr h="294843">
                <a:tc>
                  <a:txBody>
                    <a:bodyPr/>
                    <a:lstStyle/>
                    <a:p>
                      <a:pPr marL="0" marR="0">
                        <a:lnSpc>
                          <a:spcPct val="115000"/>
                        </a:lnSpc>
                        <a:buNone/>
                      </a:pPr>
                      <a:r>
                        <a:rPr lang="en-US" sz="900" kern="100" dirty="0">
                          <a:solidFill>
                            <a:schemeClr val="tx1">
                              <a:lumMod val="95000"/>
                            </a:schemeClr>
                          </a:solidFill>
                          <a:effectLst/>
                          <a:latin typeface="Aptos Narrow" panose="020B0004020202020204" pitchFamily="34" charset="0"/>
                          <a:ea typeface="Times New Roman" panose="02020603050405020304" pitchFamily="18" charset="0"/>
                          <a:cs typeface="Times New Roman" panose="02020603050405020304" pitchFamily="18" charset="0"/>
                        </a:rPr>
                        <a:t>Detective position</a:t>
                      </a:r>
                      <a:endParaRPr lang="en-US" sz="1000" kern="100" dirty="0">
                        <a:solidFill>
                          <a:schemeClr val="tx1">
                            <a:lumMod val="95000"/>
                          </a:schemeClr>
                        </a:solidFill>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buNone/>
                      </a:pPr>
                      <a:r>
                        <a:rPr lang="en-US" sz="900" kern="10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x</a:t>
                      </a:r>
                      <a:endParaRPr lang="en-US" sz="1000" kern="100" dirty="0">
                        <a:effectLst/>
                        <a:latin typeface="Aptos" panose="020B0004020202020204" pitchFamily="34" charset="0"/>
                        <a:ea typeface="Aptos" panose="020B0004020202020204" pitchFamily="34" charset="0"/>
                        <a:cs typeface="Aptos" panose="020B0004020202020204" pitchFamily="34" charset="0"/>
                      </a:endParaRPr>
                    </a:p>
                  </a:txBody>
                  <a:tcPr marL="58921" marR="5892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5312265"/>
                  </a:ext>
                </a:extLst>
              </a:tr>
            </a:tbl>
          </a:graphicData>
        </a:graphic>
      </p:graphicFrame>
    </p:spTree>
    <p:extLst>
      <p:ext uri="{BB962C8B-B14F-4D97-AF65-F5344CB8AC3E}">
        <p14:creationId xmlns:p14="http://schemas.microsoft.com/office/powerpoint/2010/main" val="3403032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76241-DD7D-298F-D256-77024BDF603A}"/>
              </a:ext>
            </a:extLst>
          </p:cNvPr>
          <p:cNvSpPr>
            <a:spLocks noGrp="1"/>
          </p:cNvSpPr>
          <p:nvPr>
            <p:ph type="title"/>
          </p:nvPr>
        </p:nvSpPr>
        <p:spPr>
          <a:xfrm>
            <a:off x="633743" y="609599"/>
            <a:ext cx="3413156" cy="5273675"/>
          </a:xfrm>
        </p:spPr>
        <p:txBody>
          <a:bodyPr>
            <a:normAutofit/>
          </a:bodyPr>
          <a:lstStyle/>
          <a:p>
            <a:r>
              <a:rPr lang="en-US" b="1"/>
              <a:t>Employee Leave Factors </a:t>
            </a:r>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81CE8CF6-81BD-5C52-4547-8ABAAEA910EC}"/>
              </a:ext>
            </a:extLst>
          </p:cNvPr>
          <p:cNvGraphicFramePr>
            <a:graphicFrameLocks noGrp="1"/>
          </p:cNvGraphicFramePr>
          <p:nvPr>
            <p:ph idx="1"/>
            <p:extLst>
              <p:ext uri="{D42A27DB-BD31-4B8C-83A1-F6EECF244321}">
                <p14:modId xmlns:p14="http://schemas.microsoft.com/office/powerpoint/2010/main" val="2332931371"/>
              </p:ext>
            </p:extLst>
          </p:nvPr>
        </p:nvGraphicFramePr>
        <p:xfrm>
          <a:off x="5074921" y="709683"/>
          <a:ext cx="6473612" cy="56728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949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6F8E-C94E-62B4-C714-41D20817CF92}"/>
              </a:ext>
            </a:extLst>
          </p:cNvPr>
          <p:cNvSpPr>
            <a:spLocks noGrp="1"/>
          </p:cNvSpPr>
          <p:nvPr>
            <p:ph type="title"/>
          </p:nvPr>
        </p:nvSpPr>
        <p:spPr>
          <a:xfrm>
            <a:off x="913795" y="609600"/>
            <a:ext cx="10353762" cy="970450"/>
          </a:xfrm>
        </p:spPr>
        <p:txBody>
          <a:bodyPr>
            <a:normAutofit/>
          </a:bodyPr>
          <a:lstStyle/>
          <a:p>
            <a:r>
              <a:rPr lang="en-US" b="1"/>
              <a:t>Traffic Enforcement Data</a:t>
            </a:r>
          </a:p>
        </p:txBody>
      </p:sp>
      <p:pic>
        <p:nvPicPr>
          <p:cNvPr id="10" name="Picture 9">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13775C32-22DC-65EA-0463-979D1D9F9A69}"/>
              </a:ext>
            </a:extLst>
          </p:cNvPr>
          <p:cNvGraphicFramePr>
            <a:graphicFrameLocks noGrp="1"/>
          </p:cNvGraphicFramePr>
          <p:nvPr>
            <p:ph idx="1"/>
            <p:extLst>
              <p:ext uri="{D42A27DB-BD31-4B8C-83A1-F6EECF244321}">
                <p14:modId xmlns:p14="http://schemas.microsoft.com/office/powerpoint/2010/main" val="2831339933"/>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23822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859CB3-7422-05F3-8CB0-4EEA56526FDC}"/>
              </a:ext>
            </a:extLst>
          </p:cNvPr>
          <p:cNvSpPr>
            <a:spLocks noGrp="1"/>
          </p:cNvSpPr>
          <p:nvPr>
            <p:ph type="title"/>
          </p:nvPr>
        </p:nvSpPr>
        <p:spPr>
          <a:xfrm>
            <a:off x="695916" y="1078264"/>
            <a:ext cx="3422930" cy="4701473"/>
          </a:xfrm>
        </p:spPr>
        <p:txBody>
          <a:bodyPr>
            <a:normAutofit/>
          </a:bodyPr>
          <a:lstStyle/>
          <a:p>
            <a:r>
              <a:rPr lang="en-US" sz="4400" b="1" dirty="0">
                <a:solidFill>
                  <a:srgbClr val="FFFFFF"/>
                </a:solidFill>
              </a:rPr>
              <a:t>Detective Summary</a:t>
            </a:r>
          </a:p>
        </p:txBody>
      </p:sp>
      <p:graphicFrame>
        <p:nvGraphicFramePr>
          <p:cNvPr id="15" name="Content Placeholder 2">
            <a:extLst>
              <a:ext uri="{FF2B5EF4-FFF2-40B4-BE49-F238E27FC236}">
                <a16:creationId xmlns:a16="http://schemas.microsoft.com/office/drawing/2014/main" id="{12A331E0-C6BB-BA7B-1370-E4D10BA4726D}"/>
              </a:ext>
            </a:extLst>
          </p:cNvPr>
          <p:cNvGraphicFramePr>
            <a:graphicFrameLocks noGrp="1"/>
          </p:cNvGraphicFramePr>
          <p:nvPr>
            <p:ph idx="1"/>
            <p:extLst>
              <p:ext uri="{D42A27DB-BD31-4B8C-83A1-F6EECF244321}">
                <p14:modId xmlns:p14="http://schemas.microsoft.com/office/powerpoint/2010/main" val="717524251"/>
              </p:ext>
            </p:extLst>
          </p:nvPr>
        </p:nvGraphicFramePr>
        <p:xfrm>
          <a:off x="5114166" y="640080"/>
          <a:ext cx="6873618" cy="5669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574924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BA23-79EB-E0E5-3041-2110F3EA82E3}"/>
              </a:ext>
            </a:extLst>
          </p:cNvPr>
          <p:cNvSpPr>
            <a:spLocks noGrp="1"/>
          </p:cNvSpPr>
          <p:nvPr>
            <p:ph type="title"/>
          </p:nvPr>
        </p:nvSpPr>
        <p:spPr>
          <a:xfrm>
            <a:off x="1217056" y="1093380"/>
            <a:ext cx="3068182" cy="4671240"/>
          </a:xfrm>
        </p:spPr>
        <p:txBody>
          <a:bodyPr anchor="ctr">
            <a:normAutofit/>
          </a:bodyPr>
          <a:lstStyle/>
          <a:p>
            <a:pPr algn="r"/>
            <a:r>
              <a:rPr lang="en-US" b="1"/>
              <a:t>Calls for Service-Call Types </a:t>
            </a:r>
          </a:p>
        </p:txBody>
      </p:sp>
      <p:graphicFrame>
        <p:nvGraphicFramePr>
          <p:cNvPr id="5" name="Content Placeholder 2">
            <a:extLst>
              <a:ext uri="{FF2B5EF4-FFF2-40B4-BE49-F238E27FC236}">
                <a16:creationId xmlns:a16="http://schemas.microsoft.com/office/drawing/2014/main" id="{C3DF608E-A2B6-637D-514F-2911973D4CE8}"/>
              </a:ext>
            </a:extLst>
          </p:cNvPr>
          <p:cNvGraphicFramePr>
            <a:graphicFrameLocks noGrp="1"/>
          </p:cNvGraphicFramePr>
          <p:nvPr>
            <p:ph idx="1"/>
            <p:extLst>
              <p:ext uri="{D42A27DB-BD31-4B8C-83A1-F6EECF244321}">
                <p14:modId xmlns:p14="http://schemas.microsoft.com/office/powerpoint/2010/main" val="3664493223"/>
              </p:ext>
            </p:extLst>
          </p:nvPr>
        </p:nvGraphicFramePr>
        <p:xfrm>
          <a:off x="4974337" y="1093380"/>
          <a:ext cx="6530276" cy="5206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257316"/>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62E91-3991-445A-ADE0-DB143B39320F}">
  <ds:schemaRefs>
    <ds:schemaRef ds:uri="http://schemas.microsoft.com/sharepoint/v3/contenttype/forms"/>
  </ds:schemaRefs>
</ds:datastoreItem>
</file>

<file path=customXml/itemProps2.xml><?xml version="1.0" encoding="utf-8"?>
<ds:datastoreItem xmlns:ds="http://schemas.openxmlformats.org/officeDocument/2006/customXml" ds:itemID="{3C20BE78-9FDF-401B-B412-3AA10EC5BEA3}">
  <ds:schemaRefs>
    <ds:schemaRef ds:uri="http://schemas.microsoft.com/sharepoint/v3"/>
    <ds:schemaRef ds:uri="http://purl.org/dc/terms/"/>
    <ds:schemaRef ds:uri="71af3243-3dd4-4a8d-8c0d-dd76da1f02a5"/>
    <ds:schemaRef ds:uri="http://purl.org/dc/elements/1.1/"/>
    <ds:schemaRef ds:uri="http://schemas.microsoft.com/office/2006/documentManagement/types"/>
    <ds:schemaRef ds:uri="230e9df3-be65-4c73-a93b-d1236ebd677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 ds:uri="http://www.w3.org/XML/1998/namespace"/>
  </ds:schemaRefs>
</ds:datastoreItem>
</file>

<file path=customXml/itemProps3.xml><?xml version="1.0" encoding="utf-8"?>
<ds:datastoreItem xmlns:ds="http://schemas.openxmlformats.org/officeDocument/2006/customXml" ds:itemID="{1C180A77-4928-484F-9529-F716C85D6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TM04033929[[fn=Slate]]</Template>
  <TotalTime>5466</TotalTime>
  <Words>1970</Words>
  <Application>Microsoft Office PowerPoint</Application>
  <PresentationFormat>Widescreen</PresentationFormat>
  <Paragraphs>377</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Aptos Narrow</vt:lpstr>
      <vt:lpstr>Arial</vt:lpstr>
      <vt:lpstr>Calibri</vt:lpstr>
      <vt:lpstr>Calisto MT</vt:lpstr>
      <vt:lpstr>Times New Roman</vt:lpstr>
      <vt:lpstr>Wingdings 2</vt:lpstr>
      <vt:lpstr>Slate</vt:lpstr>
      <vt:lpstr>Live Oak  Law Enforcement services  December 1, 2025</vt:lpstr>
      <vt:lpstr>Current Contract and Services Agreement</vt:lpstr>
      <vt:lpstr>Costs for Law Enforcement Services</vt:lpstr>
      <vt:lpstr>Additional Services Provided</vt:lpstr>
      <vt:lpstr>Staffing and Scheduling Overview</vt:lpstr>
      <vt:lpstr>Employee Leave Factors </vt:lpstr>
      <vt:lpstr>Traffic Enforcement Data</vt:lpstr>
      <vt:lpstr>Detective Summary</vt:lpstr>
      <vt:lpstr>Calls for Service-Call Types </vt:lpstr>
      <vt:lpstr>Calls For Service Data</vt:lpstr>
      <vt:lpstr>Calls For Service Data</vt:lpstr>
      <vt:lpstr>Sutter County Sheriff’s Office Organization Assessment and Staffing Study</vt:lpstr>
      <vt:lpstr>There are no Definitive Staffing Level Models </vt:lpstr>
      <vt:lpstr>What Does the California Constitution Say</vt:lpstr>
      <vt:lpstr>What Does the Government Code Say</vt:lpstr>
      <vt:lpstr>Notice to Terminate Existing Contract </vt:lpstr>
      <vt:lpstr>What That Means for SCSO</vt:lpstr>
      <vt:lpstr>Legal Obligations and Levels of Service</vt:lpstr>
      <vt:lpstr>Legal Obligations and Levels of Service</vt:lpstr>
      <vt:lpstr>Next Steps for SCSO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Brandon Barnes</dc:creator>
  <cp:lastModifiedBy>Sierra Pedley</cp:lastModifiedBy>
  <cp:revision>18</cp:revision>
  <dcterms:created xsi:type="dcterms:W3CDTF">2025-10-06T15:58:09Z</dcterms:created>
  <dcterms:modified xsi:type="dcterms:W3CDTF">2025-12-02T17:15:20Z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