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sldIdLst>
    <p:sldId id="256" r:id="rId5"/>
    <p:sldId id="257" r:id="rId6"/>
    <p:sldId id="265" r:id="rId7"/>
    <p:sldId id="266" r:id="rId8"/>
    <p:sldId id="259" r:id="rId9"/>
    <p:sldId id="258" r:id="rId10"/>
    <p:sldId id="260" r:id="rId11"/>
    <p:sldId id="264" r:id="rId12"/>
    <p:sldId id="267" r:id="rId13"/>
    <p:sldId id="262" r:id="rId14"/>
    <p:sldId id="263" r:id="rId15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3B96029-39BD-012A-8843-1F78BF9D667E}" name="Catherine Lew" initials="CL" userId="b5730ebdb76552f0" providerId="Windows Live"/>
  <p188:author id="{C79E7668-8A4D-47CE-82D4-365961AF2D61}" name="Jennifer Longley" initials="JL" userId="S::jennifer@lewedwardsgroup.com::c4e79ef6-2441-4bb6-bdba-bd4a56bede9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5A70"/>
    <a:srgbClr val="7FBB42"/>
    <a:srgbClr val="F5FAF0"/>
    <a:srgbClr val="3D76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255AE62-A8FC-4149-B367-349B80B9D903}" v="3" dt="2026-01-30T23:56:21.5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523"/>
    <p:restoredTop sz="95890"/>
  </p:normalViewPr>
  <p:slideViewPr>
    <p:cSldViewPr snapToGrid="0" snapToObjects="1">
      <p:cViewPr varScale="1">
        <p:scale>
          <a:sx n="86" d="100"/>
          <a:sy n="86" d="100"/>
        </p:scale>
        <p:origin x="13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nnifer Dempsey" userId="c4e79ef6-2441-4bb6-bdba-bd4a56bede99" providerId="ADAL" clId="{00B4DB7F-D93A-5F52-A562-7E73A97BCE8F}"/>
    <pc:docChg chg="custSel modSld">
      <pc:chgData name="Jennifer Dempsey" userId="c4e79ef6-2441-4bb6-bdba-bd4a56bede99" providerId="ADAL" clId="{00B4DB7F-D93A-5F52-A562-7E73A97BCE8F}" dt="2026-01-30T23:56:59.125" v="59" actId="207"/>
      <pc:docMkLst>
        <pc:docMk/>
      </pc:docMkLst>
      <pc:sldChg chg="modSp mod">
        <pc:chgData name="Jennifer Dempsey" userId="c4e79ef6-2441-4bb6-bdba-bd4a56bede99" providerId="ADAL" clId="{00B4DB7F-D93A-5F52-A562-7E73A97BCE8F}" dt="2026-01-30T23:56:43.588" v="58" actId="255"/>
        <pc:sldMkLst>
          <pc:docMk/>
          <pc:sldMk cId="1984923076" sldId="257"/>
        </pc:sldMkLst>
        <pc:spChg chg="mod">
          <ac:chgData name="Jennifer Dempsey" userId="c4e79ef6-2441-4bb6-bdba-bd4a56bede99" providerId="ADAL" clId="{00B4DB7F-D93A-5F52-A562-7E73A97BCE8F}" dt="2026-01-30T23:55:13.835" v="48" actId="20577"/>
          <ac:spMkLst>
            <pc:docMk/>
            <pc:sldMk cId="1984923076" sldId="257"/>
            <ac:spMk id="15" creationId="{227D4F38-047C-D6EA-171E-E0F18024DDB6}"/>
          </ac:spMkLst>
        </pc:spChg>
        <pc:spChg chg="mod">
          <ac:chgData name="Jennifer Dempsey" userId="c4e79ef6-2441-4bb6-bdba-bd4a56bede99" providerId="ADAL" clId="{00B4DB7F-D93A-5F52-A562-7E73A97BCE8F}" dt="2026-01-30T23:56:38.548" v="57" actId="255"/>
          <ac:spMkLst>
            <pc:docMk/>
            <pc:sldMk cId="1984923076" sldId="257"/>
            <ac:spMk id="16" creationId="{4EFA8FAA-7E4A-1A6B-E619-D36842FB49AB}"/>
          </ac:spMkLst>
        </pc:spChg>
        <pc:spChg chg="mod">
          <ac:chgData name="Jennifer Dempsey" userId="c4e79ef6-2441-4bb6-bdba-bd4a56bede99" providerId="ADAL" clId="{00B4DB7F-D93A-5F52-A562-7E73A97BCE8F}" dt="2026-01-30T23:56:43.588" v="58" actId="255"/>
          <ac:spMkLst>
            <pc:docMk/>
            <pc:sldMk cId="1984923076" sldId="257"/>
            <ac:spMk id="19" creationId="{EE0B6DCD-7675-462D-A028-7E0B534D9F27}"/>
          </ac:spMkLst>
        </pc:spChg>
      </pc:sldChg>
      <pc:sldChg chg="modSp">
        <pc:chgData name="Jennifer Dempsey" userId="c4e79ef6-2441-4bb6-bdba-bd4a56bede99" providerId="ADAL" clId="{00B4DB7F-D93A-5F52-A562-7E73A97BCE8F}" dt="2026-01-26T23:35:25.621" v="9" actId="1076"/>
        <pc:sldMkLst>
          <pc:docMk/>
          <pc:sldMk cId="3540278384" sldId="258"/>
        </pc:sldMkLst>
        <pc:spChg chg="mod">
          <ac:chgData name="Jennifer Dempsey" userId="c4e79ef6-2441-4bb6-bdba-bd4a56bede99" providerId="ADAL" clId="{00B4DB7F-D93A-5F52-A562-7E73A97BCE8F}" dt="2026-01-26T23:35:25.621" v="9" actId="1076"/>
          <ac:spMkLst>
            <pc:docMk/>
            <pc:sldMk cId="3540278384" sldId="258"/>
            <ac:spMk id="7" creationId="{9B609BF6-3444-8005-DC11-D4514B28F667}"/>
          </ac:spMkLst>
        </pc:spChg>
      </pc:sldChg>
      <pc:sldChg chg="delSp modSp mod">
        <pc:chgData name="Jennifer Dempsey" userId="c4e79ef6-2441-4bb6-bdba-bd4a56bede99" providerId="ADAL" clId="{00B4DB7F-D93A-5F52-A562-7E73A97BCE8F}" dt="2026-01-26T23:35:16.067" v="7" actId="1076"/>
        <pc:sldMkLst>
          <pc:docMk/>
          <pc:sldMk cId="2995342246" sldId="259"/>
        </pc:sldMkLst>
        <pc:spChg chg="mod">
          <ac:chgData name="Jennifer Dempsey" userId="c4e79ef6-2441-4bb6-bdba-bd4a56bede99" providerId="ADAL" clId="{00B4DB7F-D93A-5F52-A562-7E73A97BCE8F}" dt="2026-01-26T23:35:02.112" v="4" actId="1076"/>
          <ac:spMkLst>
            <pc:docMk/>
            <pc:sldMk cId="2995342246" sldId="259"/>
            <ac:spMk id="6" creationId="{6C53580A-6591-CE88-BE1F-C6D228C62747}"/>
          </ac:spMkLst>
        </pc:spChg>
        <pc:spChg chg="mod">
          <ac:chgData name="Jennifer Dempsey" userId="c4e79ef6-2441-4bb6-bdba-bd4a56bede99" providerId="ADAL" clId="{00B4DB7F-D93A-5F52-A562-7E73A97BCE8F}" dt="2026-01-26T23:35:16.067" v="7" actId="1076"/>
          <ac:spMkLst>
            <pc:docMk/>
            <pc:sldMk cId="2995342246" sldId="259"/>
            <ac:spMk id="7" creationId="{34755743-1014-36FB-D9C7-813BF2770EE7}"/>
          </ac:spMkLst>
        </pc:spChg>
      </pc:sldChg>
      <pc:sldChg chg="modSp mod">
        <pc:chgData name="Jennifer Dempsey" userId="c4e79ef6-2441-4bb6-bdba-bd4a56bede99" providerId="ADAL" clId="{00B4DB7F-D93A-5F52-A562-7E73A97BCE8F}" dt="2026-01-26T23:36:41.146" v="17" actId="14100"/>
        <pc:sldMkLst>
          <pc:docMk/>
          <pc:sldMk cId="784649229" sldId="260"/>
        </pc:sldMkLst>
        <pc:spChg chg="mod">
          <ac:chgData name="Jennifer Dempsey" userId="c4e79ef6-2441-4bb6-bdba-bd4a56bede99" providerId="ADAL" clId="{00B4DB7F-D93A-5F52-A562-7E73A97BCE8F}" dt="2026-01-26T23:36:41.146" v="17" actId="14100"/>
          <ac:spMkLst>
            <pc:docMk/>
            <pc:sldMk cId="784649229" sldId="260"/>
            <ac:spMk id="4" creationId="{A090C7B1-FDD3-367A-38A7-D01D4CA28A07}"/>
          </ac:spMkLst>
        </pc:spChg>
      </pc:sldChg>
      <pc:sldChg chg="modSp mod">
        <pc:chgData name="Jennifer Dempsey" userId="c4e79ef6-2441-4bb6-bdba-bd4a56bede99" providerId="ADAL" clId="{00B4DB7F-D93A-5F52-A562-7E73A97BCE8F}" dt="2026-01-26T23:38:11.761" v="36" actId="20577"/>
        <pc:sldMkLst>
          <pc:docMk/>
          <pc:sldMk cId="2022575178" sldId="262"/>
        </pc:sldMkLst>
        <pc:graphicFrameChg chg="mod modGraphic">
          <ac:chgData name="Jennifer Dempsey" userId="c4e79ef6-2441-4bb6-bdba-bd4a56bede99" providerId="ADAL" clId="{00B4DB7F-D93A-5F52-A562-7E73A97BCE8F}" dt="2026-01-26T23:38:11.761" v="36" actId="20577"/>
          <ac:graphicFrameMkLst>
            <pc:docMk/>
            <pc:sldMk cId="2022575178" sldId="262"/>
            <ac:graphicFrameMk id="5" creationId="{4C293D37-C45A-4C60-B6C6-FC709304A43D}"/>
          </ac:graphicFrameMkLst>
        </pc:graphicFrameChg>
      </pc:sldChg>
      <pc:sldChg chg="modSp mod">
        <pc:chgData name="Jennifer Dempsey" userId="c4e79ef6-2441-4bb6-bdba-bd4a56bede99" providerId="ADAL" clId="{00B4DB7F-D93A-5F52-A562-7E73A97BCE8F}" dt="2026-01-26T23:37:06.718" v="21" actId="27636"/>
        <pc:sldMkLst>
          <pc:docMk/>
          <pc:sldMk cId="790912854" sldId="264"/>
        </pc:sldMkLst>
        <pc:spChg chg="mod">
          <ac:chgData name="Jennifer Dempsey" userId="c4e79ef6-2441-4bb6-bdba-bd4a56bede99" providerId="ADAL" clId="{00B4DB7F-D93A-5F52-A562-7E73A97BCE8F}" dt="2026-01-26T23:37:06.718" v="21" actId="27636"/>
          <ac:spMkLst>
            <pc:docMk/>
            <pc:sldMk cId="790912854" sldId="264"/>
            <ac:spMk id="9" creationId="{DECABA46-4783-4EB1-A95F-8E054B1D0284}"/>
          </ac:spMkLst>
        </pc:spChg>
      </pc:sldChg>
      <pc:sldChg chg="modSp mod">
        <pc:chgData name="Jennifer Dempsey" userId="c4e79ef6-2441-4bb6-bdba-bd4a56bede99" providerId="ADAL" clId="{00B4DB7F-D93A-5F52-A562-7E73A97BCE8F}" dt="2026-01-30T23:56:59.125" v="59" actId="207"/>
        <pc:sldMkLst>
          <pc:docMk/>
          <pc:sldMk cId="2489850586" sldId="267"/>
        </pc:sldMkLst>
        <pc:spChg chg="mod">
          <ac:chgData name="Jennifer Dempsey" userId="c4e79ef6-2441-4bb6-bdba-bd4a56bede99" providerId="ADAL" clId="{00B4DB7F-D93A-5F52-A562-7E73A97BCE8F}" dt="2026-01-30T23:56:59.125" v="59" actId="207"/>
          <ac:spMkLst>
            <pc:docMk/>
            <pc:sldMk cId="2489850586" sldId="267"/>
            <ac:spMk id="4" creationId="{7E66D6AB-E9B4-9007-D3CB-33CF5F30F361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2" Type="http://schemas.openxmlformats.org/officeDocument/2006/relationships/image" Target="../media/image30.png"/><Relationship Id="rId1" Type="http://schemas.openxmlformats.org/officeDocument/2006/relationships/hyperlink" Target="http://www.sutter.gov/conversation" TargetMode="Externa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utter.gov/conversation" TargetMode="External"/><Relationship Id="rId7" Type="http://schemas.openxmlformats.org/officeDocument/2006/relationships/image" Target="../media/image35.svg"/><Relationship Id="rId2" Type="http://schemas.openxmlformats.org/officeDocument/2006/relationships/image" Target="../media/image31.svg"/><Relationship Id="rId1" Type="http://schemas.openxmlformats.org/officeDocument/2006/relationships/image" Target="../media/image30.png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A10CE98-C43F-4B56-AC16-82C3D94F7C26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B3CEC3A2-5960-45D1-AB54-6225489A1FEC}">
      <dgm:prSet custT="1"/>
      <dgm:spPr/>
      <dgm:t>
        <a:bodyPr/>
        <a:lstStyle/>
        <a:p>
          <a:pPr algn="ctr">
            <a:lnSpc>
              <a:spcPct val="100000"/>
            </a:lnSpc>
            <a:defRPr cap="all"/>
          </a:pPr>
          <a:r>
            <a:rPr lang="en-US" sz="1600" cap="none" dirty="0">
              <a:solidFill>
                <a:schemeClr val="bg1"/>
              </a:solidFill>
            </a:rPr>
            <a:t>Please visit </a:t>
          </a:r>
          <a:r>
            <a:rPr lang="en-US" sz="1600" cap="none" dirty="0">
              <a:solidFill>
                <a:schemeClr val="bg1"/>
              </a:solidFill>
              <a:hlinkClick xmlns:r="http://schemas.openxmlformats.org/officeDocument/2006/relationships" r:id="rId1"/>
            </a:rPr>
            <a:t>www.Sutter.gov/conversation</a:t>
          </a:r>
          <a:r>
            <a:rPr lang="en-US" sz="1600" cap="none" dirty="0">
              <a:solidFill>
                <a:schemeClr val="bg1"/>
              </a:solidFill>
            </a:rPr>
            <a:t> and join the conversation by completing an online community survey. </a:t>
          </a:r>
        </a:p>
      </dgm:t>
    </dgm:pt>
    <dgm:pt modelId="{144575E9-7017-4E4B-808B-AF24D3DD6CBB}" type="parTrans" cxnId="{A702643D-E65C-4C90-A878-272D75C9C275}">
      <dgm:prSet/>
      <dgm:spPr/>
      <dgm:t>
        <a:bodyPr/>
        <a:lstStyle/>
        <a:p>
          <a:endParaRPr lang="en-US"/>
        </a:p>
      </dgm:t>
    </dgm:pt>
    <dgm:pt modelId="{8CBFFE92-C988-4854-A980-BD1D351E2F55}" type="sibTrans" cxnId="{A702643D-E65C-4C90-A878-272D75C9C275}">
      <dgm:prSet/>
      <dgm:spPr/>
      <dgm:t>
        <a:bodyPr/>
        <a:lstStyle/>
        <a:p>
          <a:endParaRPr lang="en-US"/>
        </a:p>
      </dgm:t>
    </dgm:pt>
    <dgm:pt modelId="{FF8F2F0E-0E45-4917-BC08-566876E9C0F5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600" cap="none" dirty="0">
              <a:solidFill>
                <a:schemeClr val="bg1"/>
              </a:solidFill>
            </a:rPr>
            <a:t>If you are a member of a community or civic organization, let us know if you would like the County to present at your next meeting. </a:t>
          </a:r>
        </a:p>
      </dgm:t>
    </dgm:pt>
    <dgm:pt modelId="{95596DEC-6140-40BD-A97D-C87C4C7B92DA}" type="parTrans" cxnId="{004D733D-6323-495C-B101-7235F3A991C7}">
      <dgm:prSet/>
      <dgm:spPr/>
      <dgm:t>
        <a:bodyPr/>
        <a:lstStyle/>
        <a:p>
          <a:endParaRPr lang="en-US"/>
        </a:p>
      </dgm:t>
    </dgm:pt>
    <dgm:pt modelId="{00DD2A07-CD55-42A5-8CF7-F30F54FD78AB}" type="sibTrans" cxnId="{004D733D-6323-495C-B101-7235F3A991C7}">
      <dgm:prSet/>
      <dgm:spPr/>
      <dgm:t>
        <a:bodyPr/>
        <a:lstStyle/>
        <a:p>
          <a:endParaRPr lang="en-US"/>
        </a:p>
      </dgm:t>
    </dgm:pt>
    <dgm:pt modelId="{7B6F9AED-E688-4F9B-B7A0-EA22FD24F00F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600" cap="none" dirty="0">
              <a:solidFill>
                <a:schemeClr val="bg1"/>
              </a:solidFill>
            </a:rPr>
            <a:t>Your feedback will help the County make decisions on its budget reconciliation this year.</a:t>
          </a:r>
        </a:p>
      </dgm:t>
    </dgm:pt>
    <dgm:pt modelId="{ECD12FFA-0B9F-4115-8623-BDA6B541D25F}" type="parTrans" cxnId="{28C47425-CFF7-43FE-A47A-20EE00E72099}">
      <dgm:prSet/>
      <dgm:spPr/>
      <dgm:t>
        <a:bodyPr/>
        <a:lstStyle/>
        <a:p>
          <a:endParaRPr lang="en-US"/>
        </a:p>
      </dgm:t>
    </dgm:pt>
    <dgm:pt modelId="{21C6AA3C-6772-4F03-8A82-6B3B730EC2AB}" type="sibTrans" cxnId="{28C47425-CFF7-43FE-A47A-20EE00E72099}">
      <dgm:prSet/>
      <dgm:spPr/>
      <dgm:t>
        <a:bodyPr/>
        <a:lstStyle/>
        <a:p>
          <a:endParaRPr lang="en-US"/>
        </a:p>
      </dgm:t>
    </dgm:pt>
    <dgm:pt modelId="{53852BF7-97AF-4CAD-BFAB-9F13CD0391DC}" type="pres">
      <dgm:prSet presAssocID="{0A10CE98-C43F-4B56-AC16-82C3D94F7C26}" presName="root" presStyleCnt="0">
        <dgm:presLayoutVars>
          <dgm:dir/>
          <dgm:resizeHandles val="exact"/>
        </dgm:presLayoutVars>
      </dgm:prSet>
      <dgm:spPr/>
    </dgm:pt>
    <dgm:pt modelId="{5886D603-2DED-4FFD-9942-4241ED65524A}" type="pres">
      <dgm:prSet presAssocID="{B3CEC3A2-5960-45D1-AB54-6225489A1FEC}" presName="compNode" presStyleCnt="0"/>
      <dgm:spPr/>
    </dgm:pt>
    <dgm:pt modelId="{CA648BCB-5158-4528-AD1D-1CBBB15E8CF3}" type="pres">
      <dgm:prSet presAssocID="{B3CEC3A2-5960-45D1-AB54-6225489A1FEC}" presName="iconBgRect" presStyleLbl="bgShp" presStyleIdx="0" presStyleCnt="3"/>
      <dgm:spPr/>
    </dgm:pt>
    <dgm:pt modelId="{30122F1B-E6B0-42A0-B385-B1BBC498CF48}" type="pres">
      <dgm:prSet presAssocID="{B3CEC3A2-5960-45D1-AB54-6225489A1FEC}" presName="iconRect" presStyleLbl="node1" presStyleIdx="0" presStyleCnt="3"/>
      <dgm:spPr>
        <a:blipFill>
          <a:blip xmlns:r="http://schemas.openxmlformats.org/officeDocument/2006/relationships"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st with solid fill"/>
        </a:ext>
      </dgm:extLst>
    </dgm:pt>
    <dgm:pt modelId="{F8331E64-DE83-42E9-95FF-7FFAA1E2730A}" type="pres">
      <dgm:prSet presAssocID="{B3CEC3A2-5960-45D1-AB54-6225489A1FEC}" presName="spaceRect" presStyleCnt="0"/>
      <dgm:spPr/>
    </dgm:pt>
    <dgm:pt modelId="{14AF727C-93B2-4296-A131-E1CCBF11F465}" type="pres">
      <dgm:prSet presAssocID="{B3CEC3A2-5960-45D1-AB54-6225489A1FEC}" presName="textRect" presStyleLbl="revTx" presStyleIdx="0" presStyleCnt="3" custLinFactNeighborX="627" custLinFactNeighborY="251">
        <dgm:presLayoutVars>
          <dgm:chMax val="1"/>
          <dgm:chPref val="1"/>
        </dgm:presLayoutVars>
      </dgm:prSet>
      <dgm:spPr/>
    </dgm:pt>
    <dgm:pt modelId="{DE9629DC-47A0-4ED9-A3AC-002A1C28145C}" type="pres">
      <dgm:prSet presAssocID="{8CBFFE92-C988-4854-A980-BD1D351E2F55}" presName="sibTrans" presStyleCnt="0"/>
      <dgm:spPr/>
    </dgm:pt>
    <dgm:pt modelId="{E2838EFF-C7BF-489E-A0AA-DF71346330D4}" type="pres">
      <dgm:prSet presAssocID="{FF8F2F0E-0E45-4917-BC08-566876E9C0F5}" presName="compNode" presStyleCnt="0"/>
      <dgm:spPr/>
    </dgm:pt>
    <dgm:pt modelId="{C1C083EC-B834-4261-9BCB-9397FD341193}" type="pres">
      <dgm:prSet presAssocID="{FF8F2F0E-0E45-4917-BC08-566876E9C0F5}" presName="iconBgRect" presStyleLbl="bgShp" presStyleIdx="1" presStyleCnt="3"/>
      <dgm:spPr/>
    </dgm:pt>
    <dgm:pt modelId="{299D6A85-9102-45D0-99C1-3207E2A0CF25}" type="pres">
      <dgm:prSet presAssocID="{FF8F2F0E-0E45-4917-BC08-566876E9C0F5}" presName="iconRect" presStyleLbl="node1" presStyleIdx="1" presStyleCnt="3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669B9C64-4CA8-4AE3-8098-9BE026628616}" type="pres">
      <dgm:prSet presAssocID="{FF8F2F0E-0E45-4917-BC08-566876E9C0F5}" presName="spaceRect" presStyleCnt="0"/>
      <dgm:spPr/>
    </dgm:pt>
    <dgm:pt modelId="{24ADD4B6-F16E-42BC-88FA-62FEF06CFE0A}" type="pres">
      <dgm:prSet presAssocID="{FF8F2F0E-0E45-4917-BC08-566876E9C0F5}" presName="textRect" presStyleLbl="revTx" presStyleIdx="1" presStyleCnt="3">
        <dgm:presLayoutVars>
          <dgm:chMax val="1"/>
          <dgm:chPref val="1"/>
        </dgm:presLayoutVars>
      </dgm:prSet>
      <dgm:spPr/>
    </dgm:pt>
    <dgm:pt modelId="{4E76C02F-0F96-4C57-A8C3-534203582040}" type="pres">
      <dgm:prSet presAssocID="{00DD2A07-CD55-42A5-8CF7-F30F54FD78AB}" presName="sibTrans" presStyleCnt="0"/>
      <dgm:spPr/>
    </dgm:pt>
    <dgm:pt modelId="{E19C2A1A-5445-4CA7-9338-6FA26734740A}" type="pres">
      <dgm:prSet presAssocID="{7B6F9AED-E688-4F9B-B7A0-EA22FD24F00F}" presName="compNode" presStyleCnt="0"/>
      <dgm:spPr/>
    </dgm:pt>
    <dgm:pt modelId="{311B5FD0-88EE-4C52-955F-F118A6C850EB}" type="pres">
      <dgm:prSet presAssocID="{7B6F9AED-E688-4F9B-B7A0-EA22FD24F00F}" presName="iconBgRect" presStyleLbl="bgShp" presStyleIdx="2" presStyleCnt="3"/>
      <dgm:spPr/>
    </dgm:pt>
    <dgm:pt modelId="{E8C7A0D8-DFD9-47F5-9235-43069C3BBB98}" type="pres">
      <dgm:prSet presAssocID="{7B6F9AED-E688-4F9B-B7A0-EA22FD24F00F}" presName="iconRect" presStyleLbl="node1" presStyleIdx="2" presStyleCnt="3"/>
      <dgm:spPr>
        <a:blipFill>
          <a:blip xmlns:r="http://schemas.openxmlformats.org/officeDocument/2006/relationships"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nk with solid fill"/>
        </a:ext>
      </dgm:extLst>
    </dgm:pt>
    <dgm:pt modelId="{364C4D9E-A44C-4801-B465-5C98F1395A9B}" type="pres">
      <dgm:prSet presAssocID="{7B6F9AED-E688-4F9B-B7A0-EA22FD24F00F}" presName="spaceRect" presStyleCnt="0"/>
      <dgm:spPr/>
    </dgm:pt>
    <dgm:pt modelId="{80174983-0803-46AB-9610-50FDFBA3F1F2}" type="pres">
      <dgm:prSet presAssocID="{7B6F9AED-E688-4F9B-B7A0-EA22FD24F00F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28C47425-CFF7-43FE-A47A-20EE00E72099}" srcId="{0A10CE98-C43F-4B56-AC16-82C3D94F7C26}" destId="{7B6F9AED-E688-4F9B-B7A0-EA22FD24F00F}" srcOrd="2" destOrd="0" parTransId="{ECD12FFA-0B9F-4115-8623-BDA6B541D25F}" sibTransId="{21C6AA3C-6772-4F03-8A82-6B3B730EC2AB}"/>
    <dgm:cxn modelId="{A702643D-E65C-4C90-A878-272D75C9C275}" srcId="{0A10CE98-C43F-4B56-AC16-82C3D94F7C26}" destId="{B3CEC3A2-5960-45D1-AB54-6225489A1FEC}" srcOrd="0" destOrd="0" parTransId="{144575E9-7017-4E4B-808B-AF24D3DD6CBB}" sibTransId="{8CBFFE92-C988-4854-A980-BD1D351E2F55}"/>
    <dgm:cxn modelId="{004D733D-6323-495C-B101-7235F3A991C7}" srcId="{0A10CE98-C43F-4B56-AC16-82C3D94F7C26}" destId="{FF8F2F0E-0E45-4917-BC08-566876E9C0F5}" srcOrd="1" destOrd="0" parTransId="{95596DEC-6140-40BD-A97D-C87C4C7B92DA}" sibTransId="{00DD2A07-CD55-42A5-8CF7-F30F54FD78AB}"/>
    <dgm:cxn modelId="{1E30F054-99EA-4569-B575-F1430265BF34}" type="presOf" srcId="{7B6F9AED-E688-4F9B-B7A0-EA22FD24F00F}" destId="{80174983-0803-46AB-9610-50FDFBA3F1F2}" srcOrd="0" destOrd="0" presId="urn:microsoft.com/office/officeart/2018/5/layout/IconCircleLabelList"/>
    <dgm:cxn modelId="{2229F180-B130-4823-AF52-31A388F704D4}" type="presOf" srcId="{FF8F2F0E-0E45-4917-BC08-566876E9C0F5}" destId="{24ADD4B6-F16E-42BC-88FA-62FEF06CFE0A}" srcOrd="0" destOrd="0" presId="urn:microsoft.com/office/officeart/2018/5/layout/IconCircleLabelList"/>
    <dgm:cxn modelId="{5A4854C8-4E53-4A73-9CBC-230E66106ACE}" type="presOf" srcId="{B3CEC3A2-5960-45D1-AB54-6225489A1FEC}" destId="{14AF727C-93B2-4296-A131-E1CCBF11F465}" srcOrd="0" destOrd="0" presId="urn:microsoft.com/office/officeart/2018/5/layout/IconCircleLabelList"/>
    <dgm:cxn modelId="{F57CD3D7-24F1-4809-B90A-CE86CD4A9DD3}" type="presOf" srcId="{0A10CE98-C43F-4B56-AC16-82C3D94F7C26}" destId="{53852BF7-97AF-4CAD-BFAB-9F13CD0391DC}" srcOrd="0" destOrd="0" presId="urn:microsoft.com/office/officeart/2018/5/layout/IconCircleLabelList"/>
    <dgm:cxn modelId="{DE45F924-02F6-4639-92A3-6CA2A72A10A0}" type="presParOf" srcId="{53852BF7-97AF-4CAD-BFAB-9F13CD0391DC}" destId="{5886D603-2DED-4FFD-9942-4241ED65524A}" srcOrd="0" destOrd="0" presId="urn:microsoft.com/office/officeart/2018/5/layout/IconCircleLabelList"/>
    <dgm:cxn modelId="{6630B88D-3FDA-4EAE-85FB-7A0C1B066BA3}" type="presParOf" srcId="{5886D603-2DED-4FFD-9942-4241ED65524A}" destId="{CA648BCB-5158-4528-AD1D-1CBBB15E8CF3}" srcOrd="0" destOrd="0" presId="urn:microsoft.com/office/officeart/2018/5/layout/IconCircleLabelList"/>
    <dgm:cxn modelId="{F88055AD-D6BE-45F8-8103-1B5BB370D48E}" type="presParOf" srcId="{5886D603-2DED-4FFD-9942-4241ED65524A}" destId="{30122F1B-E6B0-42A0-B385-B1BBC498CF48}" srcOrd="1" destOrd="0" presId="urn:microsoft.com/office/officeart/2018/5/layout/IconCircleLabelList"/>
    <dgm:cxn modelId="{8F691007-E040-4ED3-8A64-9A74D775C009}" type="presParOf" srcId="{5886D603-2DED-4FFD-9942-4241ED65524A}" destId="{F8331E64-DE83-42E9-95FF-7FFAA1E2730A}" srcOrd="2" destOrd="0" presId="urn:microsoft.com/office/officeart/2018/5/layout/IconCircleLabelList"/>
    <dgm:cxn modelId="{0A9A0D6F-FA8A-4BD3-B63C-D9DE8F0CBCCF}" type="presParOf" srcId="{5886D603-2DED-4FFD-9942-4241ED65524A}" destId="{14AF727C-93B2-4296-A131-E1CCBF11F465}" srcOrd="3" destOrd="0" presId="urn:microsoft.com/office/officeart/2018/5/layout/IconCircleLabelList"/>
    <dgm:cxn modelId="{855D3578-A4CD-45E8-AC99-A38736D8BED1}" type="presParOf" srcId="{53852BF7-97AF-4CAD-BFAB-9F13CD0391DC}" destId="{DE9629DC-47A0-4ED9-A3AC-002A1C28145C}" srcOrd="1" destOrd="0" presId="urn:microsoft.com/office/officeart/2018/5/layout/IconCircleLabelList"/>
    <dgm:cxn modelId="{0D9AF665-2E98-4CD1-87C7-FDC83F877C7D}" type="presParOf" srcId="{53852BF7-97AF-4CAD-BFAB-9F13CD0391DC}" destId="{E2838EFF-C7BF-489E-A0AA-DF71346330D4}" srcOrd="2" destOrd="0" presId="urn:microsoft.com/office/officeart/2018/5/layout/IconCircleLabelList"/>
    <dgm:cxn modelId="{0484F798-91CB-40B8-B2A0-EFD683E9E152}" type="presParOf" srcId="{E2838EFF-C7BF-489E-A0AA-DF71346330D4}" destId="{C1C083EC-B834-4261-9BCB-9397FD341193}" srcOrd="0" destOrd="0" presId="urn:microsoft.com/office/officeart/2018/5/layout/IconCircleLabelList"/>
    <dgm:cxn modelId="{AEF39249-CA8C-4917-B6B0-7CDEC0FF75D8}" type="presParOf" srcId="{E2838EFF-C7BF-489E-A0AA-DF71346330D4}" destId="{299D6A85-9102-45D0-99C1-3207E2A0CF25}" srcOrd="1" destOrd="0" presId="urn:microsoft.com/office/officeart/2018/5/layout/IconCircleLabelList"/>
    <dgm:cxn modelId="{F5F6288E-5DE0-4677-B87E-654DC5EDCED8}" type="presParOf" srcId="{E2838EFF-C7BF-489E-A0AA-DF71346330D4}" destId="{669B9C64-4CA8-4AE3-8098-9BE026628616}" srcOrd="2" destOrd="0" presId="urn:microsoft.com/office/officeart/2018/5/layout/IconCircleLabelList"/>
    <dgm:cxn modelId="{D5FFCCB3-77F5-4D4D-97EC-78C6B352E2DF}" type="presParOf" srcId="{E2838EFF-C7BF-489E-A0AA-DF71346330D4}" destId="{24ADD4B6-F16E-42BC-88FA-62FEF06CFE0A}" srcOrd="3" destOrd="0" presId="urn:microsoft.com/office/officeart/2018/5/layout/IconCircleLabelList"/>
    <dgm:cxn modelId="{165A5A69-9EE3-4606-8970-01D0AD0B1A62}" type="presParOf" srcId="{53852BF7-97AF-4CAD-BFAB-9F13CD0391DC}" destId="{4E76C02F-0F96-4C57-A8C3-534203582040}" srcOrd="3" destOrd="0" presId="urn:microsoft.com/office/officeart/2018/5/layout/IconCircleLabelList"/>
    <dgm:cxn modelId="{42A6170C-FEB7-4510-A326-CF8194B39C4B}" type="presParOf" srcId="{53852BF7-97AF-4CAD-BFAB-9F13CD0391DC}" destId="{E19C2A1A-5445-4CA7-9338-6FA26734740A}" srcOrd="4" destOrd="0" presId="urn:microsoft.com/office/officeart/2018/5/layout/IconCircleLabelList"/>
    <dgm:cxn modelId="{AF7C2EB7-2415-4CC3-81EC-4D31688DFB83}" type="presParOf" srcId="{E19C2A1A-5445-4CA7-9338-6FA26734740A}" destId="{311B5FD0-88EE-4C52-955F-F118A6C850EB}" srcOrd="0" destOrd="0" presId="urn:microsoft.com/office/officeart/2018/5/layout/IconCircleLabelList"/>
    <dgm:cxn modelId="{B060C909-FC31-4F08-BA4A-8B9DA4D1E8E4}" type="presParOf" srcId="{E19C2A1A-5445-4CA7-9338-6FA26734740A}" destId="{E8C7A0D8-DFD9-47F5-9235-43069C3BBB98}" srcOrd="1" destOrd="0" presId="urn:microsoft.com/office/officeart/2018/5/layout/IconCircleLabelList"/>
    <dgm:cxn modelId="{31668D1B-181C-4FCC-96E1-8F66E7FAE96A}" type="presParOf" srcId="{E19C2A1A-5445-4CA7-9338-6FA26734740A}" destId="{364C4D9E-A44C-4801-B465-5C98F1395A9B}" srcOrd="2" destOrd="0" presId="urn:microsoft.com/office/officeart/2018/5/layout/IconCircleLabelList"/>
    <dgm:cxn modelId="{DA589307-3365-4A34-B0A9-FD68C7E9299E}" type="presParOf" srcId="{E19C2A1A-5445-4CA7-9338-6FA26734740A}" destId="{80174983-0803-46AB-9610-50FDFBA3F1F2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648BCB-5158-4528-AD1D-1CBBB15E8CF3}">
      <dsp:nvSpPr>
        <dsp:cNvPr id="0" name=""/>
        <dsp:cNvSpPr/>
      </dsp:nvSpPr>
      <dsp:spPr>
        <a:xfrm>
          <a:off x="605399" y="412353"/>
          <a:ext cx="1784250" cy="178425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122F1B-E6B0-42A0-B385-B1BBC498CF48}">
      <dsp:nvSpPr>
        <dsp:cNvPr id="0" name=""/>
        <dsp:cNvSpPr/>
      </dsp:nvSpPr>
      <dsp:spPr>
        <a:xfrm>
          <a:off x="985649" y="792603"/>
          <a:ext cx="1023750" cy="102375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AF727C-93B2-4296-A131-E1CCBF11F465}">
      <dsp:nvSpPr>
        <dsp:cNvPr id="0" name=""/>
        <dsp:cNvSpPr/>
      </dsp:nvSpPr>
      <dsp:spPr>
        <a:xfrm>
          <a:off x="53364" y="2755290"/>
          <a:ext cx="2925000" cy="117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kern="1200" cap="none" dirty="0">
              <a:solidFill>
                <a:schemeClr val="bg1"/>
              </a:solidFill>
            </a:rPr>
            <a:t>Please visit </a:t>
          </a:r>
          <a:r>
            <a:rPr lang="en-US" sz="1600" kern="1200" cap="none" dirty="0">
              <a:solidFill>
                <a:schemeClr val="bg1"/>
              </a:solidFill>
              <a:hlinkClick xmlns:r="http://schemas.openxmlformats.org/officeDocument/2006/relationships" r:id="rId3"/>
            </a:rPr>
            <a:t>www.Sutter.gov/conversation</a:t>
          </a:r>
          <a:r>
            <a:rPr lang="en-US" sz="1600" kern="1200" cap="none" dirty="0">
              <a:solidFill>
                <a:schemeClr val="bg1"/>
              </a:solidFill>
            </a:rPr>
            <a:t> and join the conversation by completing an online community survey. </a:t>
          </a:r>
        </a:p>
      </dsp:txBody>
      <dsp:txXfrm>
        <a:off x="53364" y="2755290"/>
        <a:ext cx="2925000" cy="1170000"/>
      </dsp:txXfrm>
    </dsp:sp>
    <dsp:sp modelId="{C1C083EC-B834-4261-9BCB-9397FD341193}">
      <dsp:nvSpPr>
        <dsp:cNvPr id="0" name=""/>
        <dsp:cNvSpPr/>
      </dsp:nvSpPr>
      <dsp:spPr>
        <a:xfrm>
          <a:off x="4042274" y="412353"/>
          <a:ext cx="1784250" cy="178425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9D6A85-9102-45D0-99C1-3207E2A0CF25}">
      <dsp:nvSpPr>
        <dsp:cNvPr id="0" name=""/>
        <dsp:cNvSpPr/>
      </dsp:nvSpPr>
      <dsp:spPr>
        <a:xfrm>
          <a:off x="4422524" y="792603"/>
          <a:ext cx="1023750" cy="1023750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ADD4B6-F16E-42BC-88FA-62FEF06CFE0A}">
      <dsp:nvSpPr>
        <dsp:cNvPr id="0" name=""/>
        <dsp:cNvSpPr/>
      </dsp:nvSpPr>
      <dsp:spPr>
        <a:xfrm>
          <a:off x="3471899" y="2752353"/>
          <a:ext cx="2925000" cy="117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kern="1200" cap="none" dirty="0">
              <a:solidFill>
                <a:schemeClr val="bg1"/>
              </a:solidFill>
            </a:rPr>
            <a:t>If you are a member of a community or civic organization, let us know if you would like the County to present at your next meeting. </a:t>
          </a:r>
        </a:p>
      </dsp:txBody>
      <dsp:txXfrm>
        <a:off x="3471899" y="2752353"/>
        <a:ext cx="2925000" cy="1170000"/>
      </dsp:txXfrm>
    </dsp:sp>
    <dsp:sp modelId="{311B5FD0-88EE-4C52-955F-F118A6C850EB}">
      <dsp:nvSpPr>
        <dsp:cNvPr id="0" name=""/>
        <dsp:cNvSpPr/>
      </dsp:nvSpPr>
      <dsp:spPr>
        <a:xfrm>
          <a:off x="7479149" y="412353"/>
          <a:ext cx="1784250" cy="178425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C7A0D8-DFD9-47F5-9235-43069C3BBB98}">
      <dsp:nvSpPr>
        <dsp:cNvPr id="0" name=""/>
        <dsp:cNvSpPr/>
      </dsp:nvSpPr>
      <dsp:spPr>
        <a:xfrm>
          <a:off x="7859399" y="792603"/>
          <a:ext cx="1023750" cy="1023750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174983-0803-46AB-9610-50FDFBA3F1F2}">
      <dsp:nvSpPr>
        <dsp:cNvPr id="0" name=""/>
        <dsp:cNvSpPr/>
      </dsp:nvSpPr>
      <dsp:spPr>
        <a:xfrm>
          <a:off x="6908774" y="2752353"/>
          <a:ext cx="2925000" cy="117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kern="1200" cap="none" dirty="0">
              <a:solidFill>
                <a:schemeClr val="bg1"/>
              </a:solidFill>
            </a:rPr>
            <a:t>Your feedback will help the County make decisions on its budget reconciliation this year.</a:t>
          </a:r>
        </a:p>
      </dsp:txBody>
      <dsp:txXfrm>
        <a:off x="6908774" y="2752353"/>
        <a:ext cx="2925000" cy="117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92530" y="-2"/>
            <a:ext cx="7934348" cy="6858000"/>
          </a:xfrm>
          <a:prstGeom prst="rect">
            <a:avLst/>
          </a:prstGeom>
          <a:solidFill>
            <a:schemeClr val="tx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1808" y="3428998"/>
            <a:ext cx="5518066" cy="2268559"/>
          </a:xfrm>
        </p:spPr>
        <p:txBody>
          <a:bodyPr anchor="t">
            <a:normAutofit/>
          </a:bodyPr>
          <a:lstStyle>
            <a:lvl1pPr algn="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2274" y="2268786"/>
            <a:ext cx="5357600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A824-1A51-4B26-AD58-A6D8E14F6C04}" type="datetimeFigureOut">
              <a:rPr lang="en-US"/>
              <a:t>3/10/2026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tx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194236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4091" cy="107722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E33E-8B18-4087-B112-809917729534}" type="datetimeFigureOut">
              <a:rPr lang="en-US"/>
              <a:t>3/10/2026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tx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5400000">
            <a:off x="10337141" y="416061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39380" y="805818"/>
            <a:ext cx="132651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08751" y="970410"/>
            <a:ext cx="6466903" cy="50795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E419-2371-464F-8239-3959401C3561}" type="datetimeFigureOut">
              <a:rPr lang="en-US"/>
              <a:t>3/10/2026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tx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162C4-EDD9-4389-A98B-B87ECEA2A816}" type="datetimeFigureOut">
              <a:rPr lang="en-US"/>
              <a:t>3/10/2026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tx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191843" y="296258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3147254"/>
            <a:ext cx="7956560" cy="1424746"/>
          </a:xfrm>
        </p:spPr>
        <p:txBody>
          <a:bodyPr anchor="t">
            <a:normAutofit/>
          </a:bodyPr>
          <a:lstStyle>
            <a:lvl1pPr algn="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968" y="2268786"/>
            <a:ext cx="7791931" cy="878468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9C3-6A89-4494-99FF-5A4D6FFD50EB}" type="datetimeFigureOut">
              <a:rPr lang="en-US"/>
              <a:t>3/10/2026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tx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7"/>
            <a:ext cx="7950984" cy="10817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5374" y="2052116"/>
            <a:ext cx="3891960" cy="39978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6636" y="2052114"/>
            <a:ext cx="3894222" cy="39978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4B2F-12DE-47F5-8894-472B206D2E1E}" type="datetimeFigureOut">
              <a:rPr lang="en-US"/>
              <a:t>3/10/2026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96172" y="641223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tx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193650" y="63642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8"/>
            <a:ext cx="7956560" cy="10783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9285" y="2052115"/>
            <a:ext cx="3896467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9285" y="2851331"/>
            <a:ext cx="3893623" cy="30714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6634" y="2052115"/>
            <a:ext cx="3899798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66635" y="2851331"/>
            <a:ext cx="3899798" cy="30714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E46F-7819-4ACF-B48B-48222C2ACC88}" type="datetimeFigureOut">
              <a:rPr lang="en-US"/>
              <a:t>3/10/2026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tx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/>
              <a:t>3/10/2026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96172" y="64122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tx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/>
              <a:t>3/10/2026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tx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54154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323" y="1282451"/>
            <a:ext cx="2664361" cy="1903241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154" y="805818"/>
            <a:ext cx="5446278" cy="52441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6154"/>
            <a:ext cx="2664361" cy="2386397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25BB-DA17-4BA0-B3C8-3AC3ABC827E6}" type="datetimeFigureOut">
              <a:rPr lang="en-US"/>
              <a:t>3/10/2026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tx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3229"/>
            <a:ext cx="4629734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54686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241" y="1282452"/>
            <a:ext cx="3970986" cy="1900473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2928"/>
            <a:ext cx="3971874" cy="238639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4C9A-3960-41CF-A4E9-2A8FB932454B}" type="datetimeFigureOut">
              <a:rPr lang="en-US"/>
              <a:t>3/10/2026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BB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rgbClr val="002060">
              <a:alpha val="7215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599" y="2052116"/>
            <a:ext cx="7796540" cy="399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CBC1C18-307B-4F68-A007-B5B542270E8D}" type="datetimeFigureOut">
              <a:rPr lang="en-US"/>
              <a:t>3/10/2026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8407" y="164592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4488" indent="-344488" algn="l" defTabSz="914400" rtl="0" eaLnBrk="1" latinLnBrk="0" hangingPunct="1">
        <a:lnSpc>
          <a:spcPct val="120000"/>
        </a:lnSpc>
        <a:spcBef>
          <a:spcPts val="10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953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588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97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732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42616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60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304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64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field with trees and mountains in the background&#10;&#10;AI-generated content may be incorrect.">
            <a:extLst>
              <a:ext uri="{FF2B5EF4-FFF2-40B4-BE49-F238E27FC236}">
                <a16:creationId xmlns:a16="http://schemas.microsoft.com/office/drawing/2014/main" id="{D1207CDC-4083-0091-C550-4018E05CFD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960" y="0"/>
            <a:ext cx="1132004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33B0E0-92D6-8F4F-8791-8147B6DA69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41581" y="2577918"/>
            <a:ext cx="6774985" cy="216262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The Sutter County Conversation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018353-F3DA-084F-9F7B-E861FEF173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18729" y="1251141"/>
            <a:ext cx="9201309" cy="1160213"/>
          </a:xfrm>
        </p:spPr>
        <p:txBody>
          <a:bodyPr>
            <a:noAutofit/>
          </a:bodyPr>
          <a:lstStyle/>
          <a:p>
            <a:pPr algn="ctr"/>
            <a:r>
              <a:rPr lang="en-US" sz="6000" dirty="0"/>
              <a:t>Keeping Our Region Safe and Self- Reliant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628B91-E321-8347-9974-DD1DC75D1628}"/>
              </a:ext>
            </a:extLst>
          </p:cNvPr>
          <p:cNvSpPr txBox="1"/>
          <p:nvPr/>
        </p:nvSpPr>
        <p:spPr>
          <a:xfrm>
            <a:off x="4939190" y="6112670"/>
            <a:ext cx="3166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Winter 2026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B662799A-7FD0-1B4B-AFB3-ADC5105561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15261" y="5053940"/>
            <a:ext cx="3190875" cy="74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6232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BB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88CF77-DB88-EA4F-AC71-EC1B8C39E9C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39468" y="283810"/>
            <a:ext cx="9868799" cy="1076325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/>
            <a:r>
              <a:rPr lang="en-US" sz="3600" dirty="0">
                <a:solidFill>
                  <a:srgbClr val="1E5A70"/>
                </a:solidFill>
              </a:rPr>
              <a:t>Your Feedback Matters – Roadmap to A Safe, Self Reliant Sutter County</a:t>
            </a:r>
          </a:p>
        </p:txBody>
      </p:sp>
      <p:graphicFrame>
        <p:nvGraphicFramePr>
          <p:cNvPr id="5" name="TextBox 2">
            <a:extLst>
              <a:ext uri="{FF2B5EF4-FFF2-40B4-BE49-F238E27FC236}">
                <a16:creationId xmlns:a16="http://schemas.microsoft.com/office/drawing/2014/main" id="{4C293D37-C45A-4C60-B6C6-FC709304A4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06649429"/>
              </p:ext>
            </p:extLst>
          </p:nvPr>
        </p:nvGraphicFramePr>
        <p:xfrm>
          <a:off x="1239468" y="2239483"/>
          <a:ext cx="9868799" cy="43347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C179D887-8AA8-ABA1-6446-5F85D204A907}"/>
              </a:ext>
            </a:extLst>
          </p:cNvPr>
          <p:cNvSpPr txBox="1"/>
          <p:nvPr/>
        </p:nvSpPr>
        <p:spPr>
          <a:xfrm>
            <a:off x="1884282" y="1360135"/>
            <a:ext cx="17953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1E5A70"/>
                </a:solidFill>
              </a:rPr>
              <a:t>Take The Survey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47204D-A6F8-A4DC-39C1-6B56BFF9765C}"/>
              </a:ext>
            </a:extLst>
          </p:cNvPr>
          <p:cNvSpPr txBox="1"/>
          <p:nvPr/>
        </p:nvSpPr>
        <p:spPr>
          <a:xfrm>
            <a:off x="4979386" y="1322756"/>
            <a:ext cx="23889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1E5A70"/>
                </a:solidFill>
              </a:rPr>
              <a:t>Help Spread The Word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8C2A19-BAF0-1155-FF34-2C44568E8400}"/>
              </a:ext>
            </a:extLst>
          </p:cNvPr>
          <p:cNvSpPr txBox="1"/>
          <p:nvPr/>
        </p:nvSpPr>
        <p:spPr>
          <a:xfrm>
            <a:off x="8512374" y="1410156"/>
            <a:ext cx="228442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1E5A70"/>
                </a:solidFill>
              </a:rPr>
              <a:t>Help Spread The Word</a:t>
            </a:r>
          </a:p>
        </p:txBody>
      </p:sp>
    </p:spTree>
    <p:extLst>
      <p:ext uri="{BB962C8B-B14F-4D97-AF65-F5344CB8AC3E}">
        <p14:creationId xmlns:p14="http://schemas.microsoft.com/office/powerpoint/2010/main" val="20225751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D3FD5FF-6215-3EE7-4796-DB38516E5C09}"/>
              </a:ext>
            </a:extLst>
          </p:cNvPr>
          <p:cNvSpPr/>
          <p:nvPr/>
        </p:nvSpPr>
        <p:spPr>
          <a:xfrm>
            <a:off x="891823" y="0"/>
            <a:ext cx="10521244" cy="6858000"/>
          </a:xfrm>
          <a:prstGeom prst="rect">
            <a:avLst/>
          </a:prstGeom>
          <a:solidFill>
            <a:srgbClr val="1E5A70">
              <a:alpha val="79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4E052E-7563-7547-9E32-B6DB15A5497C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3172177" y="3620911"/>
            <a:ext cx="6143625" cy="2268538"/>
          </a:xfrm>
        </p:spPr>
        <p:txBody>
          <a:bodyPr/>
          <a:lstStyle/>
          <a:p>
            <a:pPr algn="ctr"/>
            <a:br>
              <a:rPr lang="en-US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dirty="0"/>
              <a:t>Questions?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D6AE6C-F72F-B64A-899E-D627270483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26742" y="1678519"/>
            <a:ext cx="6575838" cy="1535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1393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41080-CBF9-2C43-95F7-3C9BF1795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087" y="402942"/>
            <a:ext cx="9805309" cy="1077229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solidFill>
                  <a:schemeClr val="accent3">
                    <a:lumMod val="50000"/>
                  </a:schemeClr>
                </a:solidFill>
              </a:rPr>
              <a:t>Community Conversation Goals</a:t>
            </a:r>
          </a:p>
        </p:txBody>
      </p:sp>
      <p:pic>
        <p:nvPicPr>
          <p:cNvPr id="9" name="Graphic 8" descr="Brainstorm with solid fill">
            <a:extLst>
              <a:ext uri="{FF2B5EF4-FFF2-40B4-BE49-F238E27FC236}">
                <a16:creationId xmlns:a16="http://schemas.microsoft.com/office/drawing/2014/main" id="{3AFB1AB9-DCBA-ADD6-744E-0E5B8AE6FC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15911" y="1905000"/>
            <a:ext cx="2000956" cy="2000956"/>
          </a:xfrm>
          <a:prstGeom prst="rect">
            <a:avLst/>
          </a:prstGeom>
        </p:spPr>
      </p:pic>
      <p:pic>
        <p:nvPicPr>
          <p:cNvPr id="12" name="Graphic 11" descr="Clipboard Checked with solid fill">
            <a:extLst>
              <a:ext uri="{FF2B5EF4-FFF2-40B4-BE49-F238E27FC236}">
                <a16:creationId xmlns:a16="http://schemas.microsoft.com/office/drawing/2014/main" id="{81F8947B-1CE8-D131-6C5A-5C0C1208E9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02576" y="1961995"/>
            <a:ext cx="2000956" cy="2000956"/>
          </a:xfrm>
          <a:prstGeom prst="rect">
            <a:avLst/>
          </a:prstGeom>
        </p:spPr>
      </p:pic>
      <p:pic>
        <p:nvPicPr>
          <p:cNvPr id="14" name="Graphic 13" descr="Meeting with solid fill">
            <a:extLst>
              <a:ext uri="{FF2B5EF4-FFF2-40B4-BE49-F238E27FC236}">
                <a16:creationId xmlns:a16="http://schemas.microsoft.com/office/drawing/2014/main" id="{104596E2-04C7-574B-0335-E15C7CD58B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05800" y="1961995"/>
            <a:ext cx="2000956" cy="200095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27D4F38-047C-D6EA-171E-E0F18024DDB6}"/>
              </a:ext>
            </a:extLst>
          </p:cNvPr>
          <p:cNvSpPr txBox="1"/>
          <p:nvPr/>
        </p:nvSpPr>
        <p:spPr>
          <a:xfrm>
            <a:off x="1327786" y="4007619"/>
            <a:ext cx="277720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Learn About County Challenges.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To maintain safety, services, and quality of life countywide, Sutter County is seeking feedback from our community on vital safety and quality of life issues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EFA8FAA-7E4A-1A6B-E619-D36842FB49AB}"/>
              </a:ext>
            </a:extLst>
          </p:cNvPr>
          <p:cNvSpPr txBox="1"/>
          <p:nvPr/>
        </p:nvSpPr>
        <p:spPr>
          <a:xfrm>
            <a:off x="4707397" y="4035905"/>
            <a:ext cx="277720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Provide Feedback.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Sutter County is listening to residents about their local service priorities - let us know what you care about most today! 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E0B6DCD-7675-462D-A028-7E0B534D9F27}"/>
              </a:ext>
            </a:extLst>
          </p:cNvPr>
          <p:cNvSpPr txBox="1"/>
          <p:nvPr/>
        </p:nvSpPr>
        <p:spPr>
          <a:xfrm>
            <a:off x="8087008" y="4035905"/>
            <a:ext cx="277720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Stay Informed.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Your feedback will help inform next steps at the County level.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9230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B7CBE9-18BD-F68E-DA19-2AE61D1E07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BDDFF-9471-6D33-8A47-6D2458E8F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5334" y="178420"/>
            <a:ext cx="9369778" cy="1364887"/>
          </a:xfrm>
        </p:spPr>
        <p:txBody>
          <a:bodyPr>
            <a:noAutofit/>
          </a:bodyPr>
          <a:lstStyle/>
          <a:p>
            <a:pPr algn="ctr"/>
            <a:r>
              <a:rPr lang="en-US" sz="4400" dirty="0">
                <a:solidFill>
                  <a:srgbClr val="1E5A70"/>
                </a:solidFill>
              </a:rPr>
              <a:t>State Takeaways Threaten Regional Safety</a:t>
            </a:r>
            <a:endParaRPr lang="en-US" sz="4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8B9EAD72-FABC-BB7E-F9B3-386165E307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7883" y="1604888"/>
            <a:ext cx="5149673" cy="52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Sutter County faces growing public safety demands: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lvl="1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Safe streets</a:t>
            </a:r>
          </a:p>
          <a:p>
            <a:pPr lvl="1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 dirty="0">
                <a:solidFill>
                  <a:schemeClr val="bg1"/>
                </a:solidFill>
                <a:latin typeface="Arial" panose="020B0604020202020204" pitchFamily="34" charset="0"/>
              </a:rPr>
              <a:t>S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afe neighborhoods</a:t>
            </a:r>
          </a:p>
          <a:p>
            <a:pPr lvl="1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 dirty="0">
                <a:solidFill>
                  <a:schemeClr val="bg1"/>
                </a:solidFill>
                <a:latin typeface="Arial" panose="020B0604020202020204" pitchFamily="34" charset="0"/>
              </a:rPr>
              <a:t>S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afety from growing fire threats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State and Federal actions continue to take local funding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en-US" altLang="en-US" sz="24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Our region cannot rely on outside governments to keep us safe – we must rely on ourselves.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3" name="Picture 12" descr="A white building with a dome and trees&#10;&#10;AI-generated content may be incorrect.">
            <a:extLst>
              <a:ext uri="{FF2B5EF4-FFF2-40B4-BE49-F238E27FC236}">
                <a16:creationId xmlns:a16="http://schemas.microsoft.com/office/drawing/2014/main" id="{3AD1A34C-CCF7-A46E-1F77-15C5676CD49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991" r="28413"/>
          <a:stretch>
            <a:fillRect/>
          </a:stretch>
        </p:blipFill>
        <p:spPr>
          <a:xfrm>
            <a:off x="7179734" y="1357622"/>
            <a:ext cx="4030134" cy="532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2559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C7DFC7-D423-AC91-0F35-16D01A1E65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96EA1-B1EC-E24B-24FA-043D98ED9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7364" y="178420"/>
            <a:ext cx="9529762" cy="1364887"/>
          </a:xfrm>
        </p:spPr>
        <p:txBody>
          <a:bodyPr>
            <a:noAutofit/>
          </a:bodyPr>
          <a:lstStyle/>
          <a:p>
            <a:pPr algn="ctr"/>
            <a:r>
              <a:rPr lang="en-US" sz="4400" dirty="0">
                <a:solidFill>
                  <a:srgbClr val="1E5A70"/>
                </a:solidFill>
              </a:rPr>
              <a:t>Why This Conversation Matters</a:t>
            </a:r>
            <a:endParaRPr lang="en-US" sz="44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7" name="Content Placeholder 6" descr="A collage of a white house&#10;&#10;AI-generated content may be incorrect.">
            <a:extLst>
              <a:ext uri="{FF2B5EF4-FFF2-40B4-BE49-F238E27FC236}">
                <a16:creationId xmlns:a16="http://schemas.microsoft.com/office/drawing/2014/main" id="{B9365AD0-7487-6DB4-E7B1-3BF45C33B5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6512" y="1543307"/>
            <a:ext cx="2939148" cy="5225153"/>
          </a:xfrm>
        </p:spPr>
      </p:pic>
      <p:sp>
        <p:nvSpPr>
          <p:cNvPr id="9" name="Rectangle 1">
            <a:extLst>
              <a:ext uri="{FF2B5EF4-FFF2-40B4-BE49-F238E27FC236}">
                <a16:creationId xmlns:a16="http://schemas.microsoft.com/office/drawing/2014/main" id="{8FD2943A-C9FD-9057-91B1-5DDB8D1AAA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5660" y="1501860"/>
            <a:ext cx="6874933" cy="52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 dirty="0">
                <a:solidFill>
                  <a:schemeClr val="bg1"/>
                </a:solidFill>
                <a:latin typeface="Arial" panose="020B0604020202020204" pitchFamily="34" charset="0"/>
              </a:rPr>
              <a:t>The County has already made significant budget reductions.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altLang="en-US" sz="24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 dirty="0">
                <a:solidFill>
                  <a:schemeClr val="bg1"/>
                </a:solidFill>
                <a:latin typeface="Arial" panose="020B0604020202020204" pitchFamily="34" charset="0"/>
              </a:rPr>
              <a:t>With State and Federal takeaways of regular and safety funds, more budget cuts are inevitable.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altLang="en-US" sz="24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 dirty="0">
                <a:solidFill>
                  <a:schemeClr val="bg1"/>
                </a:solidFill>
                <a:latin typeface="Arial" panose="020B0604020202020204" pitchFamily="34" charset="0"/>
              </a:rPr>
              <a:t>Sutter County and cites like Yuba City and Live Oak depend on one another for mutual aid – County budget cuts impact our ability to help each other.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 dirty="0">
                <a:solidFill>
                  <a:schemeClr val="bg1"/>
                </a:solidFill>
                <a:latin typeface="Arial" panose="020B0604020202020204" pitchFamily="34" charset="0"/>
              </a:rPr>
              <a:t>Before future decisions and service cuts are made, community input is crucial.</a:t>
            </a:r>
          </a:p>
        </p:txBody>
      </p:sp>
    </p:spTree>
    <p:extLst>
      <p:ext uri="{BB962C8B-B14F-4D97-AF65-F5344CB8AC3E}">
        <p14:creationId xmlns:p14="http://schemas.microsoft.com/office/powerpoint/2010/main" val="38418268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house on fire&#10;&#10;Description automatically generated with medium confidence">
            <a:extLst>
              <a:ext uri="{FF2B5EF4-FFF2-40B4-BE49-F238E27FC236}">
                <a16:creationId xmlns:a16="http://schemas.microsoft.com/office/drawing/2014/main" id="{D22ABDAE-83C7-9940-942B-460361E8126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8272" b="8272"/>
          <a:stretch>
            <a:fillRect/>
          </a:stretch>
        </p:blipFill>
        <p:spPr>
          <a:xfrm>
            <a:off x="6773333" y="90312"/>
            <a:ext cx="5652684" cy="6858000"/>
          </a:xfrm>
          <a:effectLst>
            <a:innerShdw blurRad="63500" dist="50800">
              <a:prstClr val="black"/>
            </a:inn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BF25575-150B-0E44-AF88-93DD37FE6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5398" y="428265"/>
            <a:ext cx="5809122" cy="1553329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1E5A70"/>
                </a:solidFill>
              </a:rPr>
              <a:t>State Takeaways Increase Pressure On Strained County Fire &amp; Emergency Services</a:t>
            </a:r>
          </a:p>
        </p:txBody>
      </p:sp>
      <p:pic>
        <p:nvPicPr>
          <p:cNvPr id="10" name="Picture 9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2B5D6E90-C10E-544D-BE2D-3BF2F9A839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2849" y="0"/>
            <a:ext cx="5503168" cy="1798654"/>
          </a:xfrm>
          <a:prstGeom prst="rect">
            <a:avLst/>
          </a:prstGeom>
          <a:effectLst>
            <a:outerShdw blurRad="50800" dist="38100" dir="8100000" sx="104000" sy="104000" algn="tr" rotWithShape="0">
              <a:schemeClr val="accent3">
                <a:lumMod val="50000"/>
                <a:alpha val="40000"/>
              </a:schemeClr>
            </a:outerShdw>
          </a:effectLst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6C53580A-6591-CE88-BE1F-C6D228C627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2523" y="2017867"/>
            <a:ext cx="5212431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Increased wildfire risk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Aging equipment and facilities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Staffing and retention challenges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Rising emergency response needs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755743-1014-36FB-D9C7-813BF2770EE7}"/>
              </a:ext>
            </a:extLst>
          </p:cNvPr>
          <p:cNvSpPr txBox="1"/>
          <p:nvPr/>
        </p:nvSpPr>
        <p:spPr>
          <a:xfrm>
            <a:off x="1195408" y="4731796"/>
            <a:ext cx="56526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E5A70"/>
                </a:solidFill>
              </a:rPr>
              <a:t>A recent Grand Jury Report confirmed these needs. Since that time, fire safety budgets have been cut due to financial constraints - and more takeaways are coming.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F45412A-B70B-BF16-A2EB-90250B7BA3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2849" y="4731796"/>
            <a:ext cx="5720719" cy="1038924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53422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5DC5E-37EB-D942-842B-B5B5D8C3E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0932" y="178420"/>
            <a:ext cx="8476193" cy="1364887"/>
          </a:xfrm>
        </p:spPr>
        <p:txBody>
          <a:bodyPr>
            <a:noAutofit/>
          </a:bodyPr>
          <a:lstStyle/>
          <a:p>
            <a:pPr algn="ctr"/>
            <a:r>
              <a:rPr lang="en-US" sz="4400" dirty="0">
                <a:solidFill>
                  <a:schemeClr val="accent3">
                    <a:lumMod val="50000"/>
                  </a:schemeClr>
                </a:solidFill>
              </a:rPr>
              <a:t>State Actions Impact Regional Public Safety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9B609BF6-3444-8005-DC11-D4514B28F6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2639" y="1904782"/>
            <a:ext cx="7944486" cy="390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Rural areas significantly affected</a:t>
            </a:r>
            <a:r>
              <a:rPr lang="en-US" altLang="en-US" sz="3200" dirty="0">
                <a:solidFill>
                  <a:schemeClr val="bg1"/>
                </a:solidFill>
                <a:latin typeface="Arial" panose="020B0604020202020204" pitchFamily="34" charset="0"/>
              </a:rPr>
              <a:t> by safety funding issues</a:t>
            </a:r>
          </a:p>
          <a:p>
            <a:pPr lvl="1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At times, only three deputies are on patrol for </a:t>
            </a:r>
            <a:r>
              <a:rPr lang="en-US" sz="2400" u="sng" dirty="0">
                <a:solidFill>
                  <a:schemeClr val="bg1"/>
                </a:solidFill>
              </a:rPr>
              <a:t>600 square miles</a:t>
            </a:r>
            <a:r>
              <a:rPr lang="en-US" dirty="0">
                <a:solidFill>
                  <a:schemeClr val="bg1"/>
                </a:solidFill>
              </a:rPr>
              <a:t>. 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Public safety crosses jurisdictional lines</a:t>
            </a:r>
          </a:p>
          <a:p>
            <a:pPr lvl="1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 dirty="0">
                <a:solidFill>
                  <a:schemeClr val="bg1"/>
                </a:solidFill>
              </a:rPr>
              <a:t>Live Oak relies on County fire services</a:t>
            </a:r>
          </a:p>
          <a:p>
            <a:pPr lvl="1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Yuba City and the County depend on each other’s mutual aid for fire and police.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E019C7-515E-CDD4-CD9D-1E02A79CA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434" y="2213808"/>
            <a:ext cx="2468033" cy="1645355"/>
          </a:xfrm>
          <a:prstGeom prst="rect">
            <a:avLst/>
          </a:prstGeom>
          <a:effectLst>
            <a:outerShdw blurRad="76200" dist="152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362E2E-3A3D-7B50-9F45-6E8A6469B8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" y="720630"/>
            <a:ext cx="2468031" cy="1645354"/>
          </a:xfrm>
          <a:prstGeom prst="rect">
            <a:avLst/>
          </a:prstGeom>
          <a:effectLst>
            <a:outerShdw blurRad="330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BC618C-D018-F807-96FF-7522D61B82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016" y="4051685"/>
            <a:ext cx="1839384" cy="246097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402783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BB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A7561-CC25-9A43-AE52-3896C130510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27289" y="90311"/>
            <a:ext cx="4409982" cy="1366661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/>
            <a:r>
              <a:rPr lang="en-US" sz="3600" dirty="0">
                <a:solidFill>
                  <a:srgbClr val="1E5A70"/>
                </a:solidFill>
              </a:rPr>
              <a:t>Our Regional Public Safety Is Threatened By: 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A090C7B1-FDD3-367A-38A7-D01D4CA28A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7289" y="2052116"/>
            <a:ext cx="4714337" cy="399782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342900" marR="0" lvl="0" indent="-342900" defTabSz="914400" fontAlgn="base">
              <a:spcBef>
                <a:spcPct val="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Arial" panose="020B0604020202020204" pitchFamily="34" charset="0"/>
              <a:buChar char="•"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</a:rPr>
              <a:t>Fewer deputies than recommended</a:t>
            </a:r>
          </a:p>
          <a:p>
            <a:pPr marL="342900" marR="0" lvl="0" indent="-342900" defTabSz="914400" fontAlgn="base">
              <a:spcBef>
                <a:spcPct val="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Arial" panose="020B0604020202020204" pitchFamily="34" charset="0"/>
              <a:buChar char="•"/>
              <a:tabLst/>
            </a:pP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</a:endParaRPr>
          </a:p>
          <a:p>
            <a:pPr marL="342900" marR="0" lvl="0" indent="-342900" defTabSz="914400" fontAlgn="base">
              <a:spcBef>
                <a:spcPct val="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Arial" panose="020B0604020202020204" pitchFamily="34" charset="0"/>
              <a:buChar char="•"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</a:rPr>
              <a:t>Large patrol areas, especially in rural regions</a:t>
            </a:r>
          </a:p>
          <a:p>
            <a:pPr marL="342900" marR="0" lvl="0" indent="-342900" defTabSz="914400" fontAlgn="base">
              <a:spcBef>
                <a:spcPct val="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Arial" panose="020B0604020202020204" pitchFamily="34" charset="0"/>
              <a:buChar char="•"/>
              <a:tabLst/>
            </a:pP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</a:endParaRPr>
          </a:p>
          <a:p>
            <a:pPr marL="342900" marR="0" lvl="0" indent="-342900" defTabSz="914400" fontAlgn="base">
              <a:spcBef>
                <a:spcPct val="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Arial" panose="020B0604020202020204" pitchFamily="34" charset="0"/>
              <a:buChar char="•"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</a:rPr>
              <a:t>Longer response times to 911 sheriff/police calls</a:t>
            </a:r>
          </a:p>
          <a:p>
            <a:pPr marL="342900" marR="0" lvl="0" indent="-342900" defTabSz="914400" fontAlgn="base">
              <a:spcBef>
                <a:spcPct val="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Arial" panose="020B0604020202020204" pitchFamily="34" charset="0"/>
              <a:buChar char="•"/>
              <a:tabLst/>
            </a:pP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</a:endParaRPr>
          </a:p>
          <a:p>
            <a:pPr marL="342900" marR="0" lvl="0" indent="-342900" defTabSz="914400" fontAlgn="base">
              <a:spcBef>
                <a:spcPct val="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Arial" panose="020B0604020202020204" pitchFamily="34" charset="0"/>
              <a:buChar char="•"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</a:rPr>
              <a:t>Limited ability to improve coverage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0CA907-5384-3B79-0400-A0EC636B15F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299" r="19208" b="1"/>
          <a:stretch>
            <a:fillRect/>
          </a:stretch>
        </p:blipFill>
        <p:spPr>
          <a:xfrm>
            <a:off x="8477955" y="4368799"/>
            <a:ext cx="2796991" cy="248942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1A8F63-B8DA-BF71-C57A-231768DA0C7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745" r="4" b="4"/>
          <a:stretch>
            <a:fillRect/>
          </a:stretch>
        </p:blipFill>
        <p:spPr>
          <a:xfrm>
            <a:off x="5741627" y="452185"/>
            <a:ext cx="5533320" cy="381564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C6E8A7C-D55B-695F-3CB9-B0FAC7BF7E3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266"/>
          <a:stretch>
            <a:fillRect/>
          </a:stretch>
        </p:blipFill>
        <p:spPr>
          <a:xfrm>
            <a:off x="5741626" y="4368800"/>
            <a:ext cx="2656525" cy="248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6492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BB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A7561-CC25-9A43-AE52-3896C130510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416078" y="412926"/>
            <a:ext cx="4805078" cy="1077912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/>
            <a:r>
              <a:rPr lang="en-US" sz="3200" dirty="0">
                <a:solidFill>
                  <a:srgbClr val="1E5A70"/>
                </a:solidFill>
              </a:rPr>
              <a:t>What Specifically Do State Takeaways do to Emergency Readiness?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8562124-7409-D685-63A8-A9F72C8CA18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754" r="3" b="3"/>
          <a:stretch>
            <a:fillRect/>
          </a:stretch>
        </p:blipFill>
        <p:spPr>
          <a:xfrm>
            <a:off x="1659298" y="648308"/>
            <a:ext cx="2217523" cy="2697869"/>
          </a:xfrm>
          <a:prstGeom prst="rect">
            <a:avLst/>
          </a:prstGeom>
          <a:ln w="9525">
            <a:solidFill>
              <a:schemeClr val="accent6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1BA7324-C7E3-356C-BD4D-249D7F5151F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7192" b="4"/>
          <a:stretch>
            <a:fillRect/>
          </a:stretch>
        </p:blipFill>
        <p:spPr>
          <a:xfrm>
            <a:off x="4037688" y="648308"/>
            <a:ext cx="2217523" cy="2697869"/>
          </a:xfrm>
          <a:prstGeom prst="rect">
            <a:avLst/>
          </a:prstGeom>
          <a:ln w="9525">
            <a:solidFill>
              <a:schemeClr val="accent6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30AF8E-555D-06DD-D382-051C700EB57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5" b="8921"/>
          <a:stretch>
            <a:fillRect/>
          </a:stretch>
        </p:blipFill>
        <p:spPr>
          <a:xfrm>
            <a:off x="1656763" y="3512253"/>
            <a:ext cx="2222588" cy="2699219"/>
          </a:xfrm>
          <a:prstGeom prst="rect">
            <a:avLst/>
          </a:prstGeom>
          <a:ln w="9525">
            <a:solidFill>
              <a:schemeClr val="accent6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80C6E5-AB84-F733-09E6-5B35B33F0DC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6345" r="18689" b="-4"/>
          <a:stretch>
            <a:fillRect/>
          </a:stretch>
        </p:blipFill>
        <p:spPr>
          <a:xfrm>
            <a:off x="4037686" y="3512253"/>
            <a:ext cx="2222588" cy="2699219"/>
          </a:xfrm>
          <a:prstGeom prst="rect">
            <a:avLst/>
          </a:prstGeom>
          <a:ln w="9525">
            <a:solidFill>
              <a:schemeClr val="accent6"/>
            </a:solidFill>
          </a:ln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DECABA46-4783-4EB1-A95F-8E054B1D02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0133" y="2506132"/>
            <a:ext cx="4346223" cy="401884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 fontScale="92500" lnSpcReduction="10000"/>
          </a:bodyPr>
          <a:lstStyle/>
          <a:p>
            <a:pPr marL="342900" marR="0" lvl="0" indent="-342900" defTabSz="914400" fontAlgn="base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Arial" panose="020B0604020202020204" pitchFamily="34" charset="0"/>
              <a:buChar char="•"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</a:rPr>
              <a:t>Limited ability to replace equipment</a:t>
            </a:r>
          </a:p>
          <a:p>
            <a:pPr marL="342900" marR="0" lvl="0" indent="-342900" defTabSz="914400" fontAlgn="base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Arial" panose="020B0604020202020204" pitchFamily="34" charset="0"/>
              <a:buChar char="•"/>
              <a:tabLst/>
            </a:pP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</a:endParaRPr>
          </a:p>
          <a:p>
            <a:pPr marL="342900" marR="0" lvl="0" indent="-342900" defTabSz="914400" fontAlgn="base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Arial" panose="020B0604020202020204" pitchFamily="34" charset="0"/>
              <a:buChar char="•"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</a:rPr>
              <a:t>Delayed facility improvements</a:t>
            </a:r>
          </a:p>
          <a:p>
            <a:pPr marL="342900" marR="0" lvl="0" indent="-342900" defTabSz="914400" fontAlgn="base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Arial" panose="020B0604020202020204" pitchFamily="34" charset="0"/>
              <a:buChar char="•"/>
              <a:tabLst/>
            </a:pP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</a:endParaRPr>
          </a:p>
          <a:p>
            <a:pPr marL="342900" marR="0" lvl="0" indent="-342900" defTabSz="914400" fontAlgn="base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Arial" panose="020B0604020202020204" pitchFamily="34" charset="0"/>
              <a:buChar char="•"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</a:rPr>
              <a:t>Reduced capacity for training and retention</a:t>
            </a:r>
          </a:p>
          <a:p>
            <a:pPr marL="342900" marR="0" lvl="0" indent="-342900" defTabSz="914400" fontAlgn="base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Arial" panose="020B0604020202020204" pitchFamily="34" charset="0"/>
              <a:buChar char="•"/>
              <a:tabLst/>
            </a:pP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</a:endParaRPr>
          </a:p>
          <a:p>
            <a:pPr marL="342900" marR="0" lvl="0" indent="-342900" defTabSz="914400" fontAlgn="base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Arial" panose="020B0604020202020204" pitchFamily="34" charset="0"/>
              <a:buChar char="•"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</a:rPr>
              <a:t>Increased strain on existing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</a:rPr>
              <a:t>staff</a:t>
            </a:r>
          </a:p>
        </p:txBody>
      </p:sp>
    </p:spTree>
    <p:extLst>
      <p:ext uri="{BB962C8B-B14F-4D97-AF65-F5344CB8AC3E}">
        <p14:creationId xmlns:p14="http://schemas.microsoft.com/office/powerpoint/2010/main" val="7909128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BB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88A52-AB2F-8B7F-7691-745CEC8E054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842125" y="514527"/>
            <a:ext cx="4096808" cy="107791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3400" dirty="0">
                <a:solidFill>
                  <a:srgbClr val="1E5A70"/>
                </a:solidFill>
              </a:rPr>
              <a:t>OUR Community Values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66D6AB-E9B4-9007-D3CB-33CF5F30F361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6806113" y="2366943"/>
            <a:ext cx="4437620" cy="3997325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b="1" dirty="0">
                <a:solidFill>
                  <a:schemeClr val="bg1"/>
                </a:solidFill>
              </a:rPr>
              <a:t>In a recently conducted community survey, Sutter County residents identified the following top priorities:  </a:t>
            </a:r>
          </a:p>
          <a:p>
            <a:pPr lvl="0" fontAlgn="base"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bg1"/>
                </a:solidFill>
              </a:rPr>
              <a:t>Ensuring adequate drinking water supplies</a:t>
            </a:r>
          </a:p>
          <a:p>
            <a:pPr lvl="0" fontAlgn="base"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bg1"/>
                </a:solidFill>
              </a:rPr>
              <a:t>Repairing roads</a:t>
            </a:r>
          </a:p>
          <a:p>
            <a:pPr lvl="0" fontAlgn="base"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bg1"/>
                </a:solidFill>
              </a:rPr>
              <a:t>Preventing fire and emergency medical response times from getting longer</a:t>
            </a:r>
          </a:p>
          <a:p>
            <a:pPr lvl="0" fontAlgn="base"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bg1"/>
                </a:solidFill>
              </a:rPr>
              <a:t>Maintaining public safety, fire response times</a:t>
            </a:r>
          </a:p>
          <a:p>
            <a:pPr lvl="0" fontAlgn="base"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bg1"/>
                </a:solidFill>
              </a:rPr>
              <a:t>Retaining experienced firefighters</a:t>
            </a:r>
            <a:endParaRPr lang="en-US" dirty="0">
              <a:solidFill>
                <a:schemeClr val="bg1"/>
              </a:solidFill>
            </a:endParaRP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</a:pPr>
            <a:endParaRPr lang="en-US" sz="1400" dirty="0"/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</a:pPr>
            <a:endParaRPr lang="en-US" sz="1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526F8B-44E6-EC54-7CD2-FD24118CD5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5" b="3274"/>
          <a:stretch>
            <a:fillRect/>
          </a:stretch>
        </p:blipFill>
        <p:spPr>
          <a:xfrm>
            <a:off x="1659298" y="648308"/>
            <a:ext cx="2217523" cy="2697869"/>
          </a:xfrm>
          <a:prstGeom prst="rect">
            <a:avLst/>
          </a:prstGeom>
          <a:ln w="9525">
            <a:solidFill>
              <a:schemeClr val="accent6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8DAC117-C061-3B32-EDB5-9A63B67E76F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804" r="5" b="5"/>
          <a:stretch>
            <a:fillRect/>
          </a:stretch>
        </p:blipFill>
        <p:spPr>
          <a:xfrm>
            <a:off x="4037688" y="648308"/>
            <a:ext cx="2217523" cy="2697869"/>
          </a:xfrm>
          <a:prstGeom prst="rect">
            <a:avLst/>
          </a:prstGeom>
          <a:ln w="9525">
            <a:solidFill>
              <a:schemeClr val="accent6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CF11844-ED98-BC61-E16D-994CF8352A8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212" r="32028" b="-4"/>
          <a:stretch>
            <a:fillRect/>
          </a:stretch>
        </p:blipFill>
        <p:spPr>
          <a:xfrm>
            <a:off x="1656763" y="3512253"/>
            <a:ext cx="2222588" cy="2699219"/>
          </a:xfrm>
          <a:prstGeom prst="rect">
            <a:avLst/>
          </a:prstGeom>
          <a:ln w="9525">
            <a:solidFill>
              <a:schemeClr val="accent6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891559-E492-B81F-4D79-9ED36FD92D0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1291" r="16949" b="-4"/>
          <a:stretch>
            <a:fillRect/>
          </a:stretch>
        </p:blipFill>
        <p:spPr>
          <a:xfrm>
            <a:off x="4037686" y="3512253"/>
            <a:ext cx="2222588" cy="2699219"/>
          </a:xfrm>
          <a:prstGeom prst="rect">
            <a:avLst/>
          </a:prstGeom>
          <a:ln w="9525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248985058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dison">
  <a:themeElements>
    <a:clrScheme name="Madison">
      <a:dk1>
        <a:sysClr val="windowText" lastClr="000000"/>
      </a:dk1>
      <a:lt1>
        <a:sysClr val="window" lastClr="FFFFFF"/>
      </a:lt1>
      <a:dk2>
        <a:srgbClr val="1F2D29"/>
      </a:dk2>
      <a:lt2>
        <a:srgbClr val="C5FAEB"/>
      </a:lt2>
      <a:accent1>
        <a:srgbClr val="A1D68B"/>
      </a:accent1>
      <a:accent2>
        <a:srgbClr val="5EC795"/>
      </a:accent2>
      <a:accent3>
        <a:srgbClr val="4DADCF"/>
      </a:accent3>
      <a:accent4>
        <a:srgbClr val="CDB756"/>
      </a:accent4>
      <a:accent5>
        <a:srgbClr val="E29C36"/>
      </a:accent5>
      <a:accent6>
        <a:srgbClr val="8EC0C1"/>
      </a:accent6>
      <a:hlink>
        <a:srgbClr val="6D9D9B"/>
      </a:hlink>
      <a:folHlink>
        <a:srgbClr val="6D8583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6AC10936-2DFC-4054-9ADF-B5E2C5F86190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466D25BA5AF474383D84092313592AB" ma:contentTypeVersion="13" ma:contentTypeDescription="Create a new document." ma:contentTypeScope="" ma:versionID="c71642b4788dae74ea2361291de95ee8">
  <xsd:schema xmlns:xsd="http://www.w3.org/2001/XMLSchema" xmlns:xs="http://www.w3.org/2001/XMLSchema" xmlns:p="http://schemas.microsoft.com/office/2006/metadata/properties" xmlns:ns2="2d5e7a1b-b4ca-4468-beba-e9d27a76bea9" xmlns:ns3="8a988222-4af3-479b-837d-b43bedce4e88" targetNamespace="http://schemas.microsoft.com/office/2006/metadata/properties" ma:root="true" ma:fieldsID="a37fd0fec015ba39102071def260117d" ns2:_="" ns3:_="">
    <xsd:import namespace="2d5e7a1b-b4ca-4468-beba-e9d27a76bea9"/>
    <xsd:import namespace="8a988222-4af3-479b-837d-b43bedce4e8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5e7a1b-b4ca-4468-beba-e9d27a76bea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c69f8d72-3229-4543-be72-2b2fe54150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988222-4af3-479b-837d-b43bedce4e88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42d3864d-4276-4538-8e51-9083c4b97c05}" ma:internalName="TaxCatchAll" ma:showField="CatchAllData" ma:web="8a988222-4af3-479b-837d-b43bedce4e8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d5e7a1b-b4ca-4468-beba-e9d27a76bea9">
      <Terms xmlns="http://schemas.microsoft.com/office/infopath/2007/PartnerControls"/>
    </lcf76f155ced4ddcb4097134ff3c332f>
    <TaxCatchAll xmlns="8a988222-4af3-479b-837d-b43bedce4e88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E7BCFB0-BC36-4C18-BC87-E560258A42E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d5e7a1b-b4ca-4468-beba-e9d27a76bea9"/>
    <ds:schemaRef ds:uri="8a988222-4af3-479b-837d-b43bedce4e8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7AA7A72-9A21-46A7-B363-B36DD238CC3B}">
  <ds:schemaRefs>
    <ds:schemaRef ds:uri="http://schemas.microsoft.com/office/2006/metadata/properties"/>
    <ds:schemaRef ds:uri="http://schemas.microsoft.com/office/infopath/2007/PartnerControls"/>
    <ds:schemaRef ds:uri="2d5e7a1b-b4ca-4468-beba-e9d27a76bea9"/>
    <ds:schemaRef ds:uri="http://purl.org/dc/elements/1.1/"/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http://purl.org/dc/terms/"/>
    <ds:schemaRef ds:uri="8a988222-4af3-479b-837d-b43bedce4e88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71AEC46F-7A83-43B3-94CC-B0EA2103447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24344</TotalTime>
  <Words>523</Words>
  <Application>Microsoft Office PowerPoint</Application>
  <PresentationFormat>Widescreen</PresentationFormat>
  <Paragraphs>75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Arial Black</vt:lpstr>
      <vt:lpstr>MS Shell Dlg 2</vt:lpstr>
      <vt:lpstr>Wingdings</vt:lpstr>
      <vt:lpstr>Wingdings 3</vt:lpstr>
      <vt:lpstr>Madison</vt:lpstr>
      <vt:lpstr>The Sutter County Conversation</vt:lpstr>
      <vt:lpstr>Community Conversation Goals</vt:lpstr>
      <vt:lpstr>State Takeaways Threaten Regional Safety</vt:lpstr>
      <vt:lpstr>Why This Conversation Matters</vt:lpstr>
      <vt:lpstr>State Takeaways Increase Pressure On Strained County Fire &amp; Emergency Services</vt:lpstr>
      <vt:lpstr>State Actions Impact Regional Public Safety</vt:lpstr>
      <vt:lpstr>Our Regional Public Safety Is Threatened By: </vt:lpstr>
      <vt:lpstr>What Specifically Do State Takeaways do to Emergency Readiness?</vt:lpstr>
      <vt:lpstr>OUR Community Values </vt:lpstr>
      <vt:lpstr>Your Feedback Matters – Roadmap to A Safe, Self Reliant Sutter County</vt:lpstr>
      <vt:lpstr>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Sutter County Conversation</dc:title>
  <dc:creator>Jennfier Longley</dc:creator>
  <cp:lastModifiedBy>Jake Abbott</cp:lastModifiedBy>
  <cp:revision>21</cp:revision>
  <cp:lastPrinted>2022-03-16T22:47:56Z</cp:lastPrinted>
  <dcterms:created xsi:type="dcterms:W3CDTF">2022-02-24T22:11:49Z</dcterms:created>
  <dcterms:modified xsi:type="dcterms:W3CDTF">2026-03-10T19:11:18Z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0x010100D466D25BA5AF474383D84092313592AB</vt:lpwstr>
  </property>
  <property fmtid="{D5CDD505-2E9C-101B-9397-08002B2CF9AE}" pid="3" name="MediaServiceImageTags">
    <vt:lpwstr/>
  </property>
</Properties>
</file>