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Arial Bold" panose="020B0704020202020204" pitchFamily="34" charset="0"/>
      <p:regular r:id="rId11"/>
      <p:bold r:id="rId12"/>
    </p:embeddedFont>
    <p:embeddedFont>
      <p:font typeface="Arimo" panose="020B0604020202020204" charset="0"/>
      <p:regular r:id="rId13"/>
    </p:embeddedFont>
    <p:embeddedFont>
      <p:font typeface="Canva Sans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2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8796" y="-3"/>
            <a:ext cx="11901526" cy="10287000"/>
            <a:chOff x="0" y="0"/>
            <a:chExt cx="15868701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868650" cy="13716000"/>
            </a:xfrm>
            <a:custGeom>
              <a:avLst/>
              <a:gdLst/>
              <a:ahLst/>
              <a:cxnLst/>
              <a:rect l="l" t="t" r="r" b="b"/>
              <a:pathLst>
                <a:path w="15868650" h="13716000">
                  <a:moveTo>
                    <a:pt x="0" y="0"/>
                  </a:moveTo>
                  <a:lnTo>
                    <a:pt x="15868650" y="0"/>
                  </a:lnTo>
                  <a:lnTo>
                    <a:pt x="1586865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12819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378365" y="4911423"/>
            <a:ext cx="440569" cy="629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3600">
                <a:solidFill>
                  <a:srgbClr val="8EC0C1"/>
                </a:solidFill>
                <a:latin typeface="Arimo"/>
                <a:ea typeface="Arimo"/>
                <a:cs typeface="Arimo"/>
                <a:sym typeface="Arimo"/>
              </a:rPr>
              <a:t>z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07944" y="0"/>
            <a:ext cx="16980056" cy="10287000"/>
            <a:chOff x="0" y="0"/>
            <a:chExt cx="22640074" cy="13716000"/>
          </a:xfrm>
        </p:grpSpPr>
        <p:sp>
          <p:nvSpPr>
            <p:cNvPr id="12" name="Freeform 12" descr="A field with trees and mountains in the background  AI-generated content may be incorrect."/>
            <p:cNvSpPr/>
            <p:nvPr/>
          </p:nvSpPr>
          <p:spPr>
            <a:xfrm>
              <a:off x="0" y="0"/>
              <a:ext cx="22640037" cy="13716000"/>
            </a:xfrm>
            <a:custGeom>
              <a:avLst/>
              <a:gdLst/>
              <a:ahLst/>
              <a:cxnLst/>
              <a:rect l="l" t="t" r="r" b="b"/>
              <a:pathLst>
                <a:path w="22640037" h="13716000">
                  <a:moveTo>
                    <a:pt x="0" y="0"/>
                  </a:moveTo>
                  <a:lnTo>
                    <a:pt x="22640037" y="0"/>
                  </a:lnTo>
                  <a:lnTo>
                    <a:pt x="2264003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434" r="-29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254626" y="1519742"/>
            <a:ext cx="12246578" cy="308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8"/>
              </a:lnSpc>
            </a:pPr>
            <a:r>
              <a:rPr lang="en-US"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Sutter County and Yuba City Conversation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75479" y="4865503"/>
            <a:ext cx="14737042" cy="1740322"/>
            <a:chOff x="0" y="0"/>
            <a:chExt cx="19649389" cy="23204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49388" cy="2320426"/>
            </a:xfrm>
            <a:custGeom>
              <a:avLst/>
              <a:gdLst/>
              <a:ahLst/>
              <a:cxnLst/>
              <a:rect l="l" t="t" r="r" b="b"/>
              <a:pathLst>
                <a:path w="19649388" h="2320426">
                  <a:moveTo>
                    <a:pt x="0" y="0"/>
                  </a:moveTo>
                  <a:lnTo>
                    <a:pt x="19649388" y="0"/>
                  </a:lnTo>
                  <a:lnTo>
                    <a:pt x="19649388" y="2320426"/>
                  </a:lnTo>
                  <a:lnTo>
                    <a:pt x="0" y="23204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4999" b="-1149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90500"/>
              <a:ext cx="19649389" cy="251093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9504"/>
                </a:lnSpc>
              </a:pPr>
              <a:r>
                <a:rPr lang="en-US" sz="6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 Safer, More Self-Reliant Region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500223" y="9195673"/>
            <a:ext cx="4567542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Spring 2026</a:t>
            </a:r>
          </a:p>
        </p:txBody>
      </p:sp>
      <p:sp>
        <p:nvSpPr>
          <p:cNvPr id="18" name="Freeform 18"/>
          <p:cNvSpPr/>
          <p:nvPr/>
        </p:nvSpPr>
        <p:spPr>
          <a:xfrm>
            <a:off x="1822694" y="8610905"/>
            <a:ext cx="5975671" cy="1395803"/>
          </a:xfrm>
          <a:custGeom>
            <a:avLst/>
            <a:gdLst/>
            <a:ahLst/>
            <a:cxnLst/>
            <a:rect l="l" t="t" r="r" b="b"/>
            <a:pathLst>
              <a:path w="5975671" h="1395803">
                <a:moveTo>
                  <a:pt x="0" y="0"/>
                </a:moveTo>
                <a:lnTo>
                  <a:pt x="5975671" y="0"/>
                </a:lnTo>
                <a:lnTo>
                  <a:pt x="5975671" y="1395803"/>
                </a:lnTo>
                <a:lnTo>
                  <a:pt x="0" y="1395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446" b="-44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3151901" y="8124244"/>
            <a:ext cx="4590564" cy="1882464"/>
            <a:chOff x="0" y="0"/>
            <a:chExt cx="6120752" cy="250995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20765" cy="2509901"/>
            </a:xfrm>
            <a:custGeom>
              <a:avLst/>
              <a:gdLst/>
              <a:ahLst/>
              <a:cxnLst/>
              <a:rect l="l" t="t" r="r" b="b"/>
              <a:pathLst>
                <a:path w="6120765" h="2509901">
                  <a:moveTo>
                    <a:pt x="0" y="0"/>
                  </a:moveTo>
                  <a:lnTo>
                    <a:pt x="6120765" y="0"/>
                  </a:lnTo>
                  <a:lnTo>
                    <a:pt x="6120765" y="2509901"/>
                  </a:lnTo>
                  <a:lnTo>
                    <a:pt x="0" y="2509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722" y="0"/>
            <a:ext cx="15558478" cy="10287000"/>
            <a:chOff x="0" y="0"/>
            <a:chExt cx="20744637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44687" cy="13716000"/>
            </a:xfrm>
            <a:custGeom>
              <a:avLst/>
              <a:gdLst/>
              <a:ahLst/>
              <a:cxnLst/>
              <a:rect l="l" t="t" r="r" b="b"/>
              <a:pathLst>
                <a:path w="20744687" h="13716000">
                  <a:moveTo>
                    <a:pt x="0" y="0"/>
                  </a:moveTo>
                  <a:lnTo>
                    <a:pt x="20744687" y="0"/>
                  </a:lnTo>
                  <a:lnTo>
                    <a:pt x="207446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5990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383852" y="988505"/>
            <a:ext cx="440569" cy="48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2700">
                <a:solidFill>
                  <a:srgbClr val="8EC0C1"/>
                </a:solidFill>
                <a:latin typeface="Arimo"/>
                <a:ea typeface="Arimo"/>
                <a:cs typeface="Arimo"/>
                <a:sym typeface="Arimo"/>
              </a:rPr>
              <a:t>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81454" y="739292"/>
            <a:ext cx="14525082" cy="146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6"/>
              </a:lnSpc>
            </a:pPr>
            <a:r>
              <a:rPr lang="en-US" sz="7200" b="1">
                <a:solidFill>
                  <a:srgbClr val="1E5A70"/>
                </a:solidFill>
                <a:latin typeface="Arial Bold"/>
                <a:ea typeface="Arial Bold"/>
                <a:cs typeface="Arial Bold"/>
                <a:sym typeface="Arial Bold"/>
              </a:rPr>
              <a:t>Community Conversation Matters!</a:t>
            </a:r>
          </a:p>
        </p:txBody>
      </p:sp>
      <p:sp>
        <p:nvSpPr>
          <p:cNvPr id="12" name="Freeform 12" descr="Brainstorm with solid fill"/>
          <p:cNvSpPr/>
          <p:nvPr/>
        </p:nvSpPr>
        <p:spPr>
          <a:xfrm>
            <a:off x="2573865" y="2857500"/>
            <a:ext cx="3001432" cy="3001432"/>
          </a:xfrm>
          <a:custGeom>
            <a:avLst/>
            <a:gdLst/>
            <a:ahLst/>
            <a:cxnLst/>
            <a:rect l="l" t="t" r="r" b="b"/>
            <a:pathLst>
              <a:path w="3001432" h="3001432">
                <a:moveTo>
                  <a:pt x="0" y="0"/>
                </a:moveTo>
                <a:lnTo>
                  <a:pt x="3001432" y="0"/>
                </a:lnTo>
                <a:lnTo>
                  <a:pt x="3001432" y="3001432"/>
                </a:lnTo>
                <a:lnTo>
                  <a:pt x="0" y="3001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 descr="Clipboard Checked with solid fill"/>
          <p:cNvSpPr/>
          <p:nvPr/>
        </p:nvSpPr>
        <p:spPr>
          <a:xfrm>
            <a:off x="7653861" y="2942996"/>
            <a:ext cx="3001432" cy="3001432"/>
          </a:xfrm>
          <a:custGeom>
            <a:avLst/>
            <a:gdLst/>
            <a:ahLst/>
            <a:cxnLst/>
            <a:rect l="l" t="t" r="r" b="b"/>
            <a:pathLst>
              <a:path w="3001432" h="3001432">
                <a:moveTo>
                  <a:pt x="0" y="0"/>
                </a:moveTo>
                <a:lnTo>
                  <a:pt x="3001433" y="0"/>
                </a:lnTo>
                <a:lnTo>
                  <a:pt x="3001433" y="3001433"/>
                </a:lnTo>
                <a:lnTo>
                  <a:pt x="0" y="3001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 descr="Meeting with solid fill"/>
          <p:cNvSpPr/>
          <p:nvPr/>
        </p:nvSpPr>
        <p:spPr>
          <a:xfrm>
            <a:off x="12458700" y="2942996"/>
            <a:ext cx="3001432" cy="3001432"/>
          </a:xfrm>
          <a:custGeom>
            <a:avLst/>
            <a:gdLst/>
            <a:ahLst/>
            <a:cxnLst/>
            <a:rect l="l" t="t" r="r" b="b"/>
            <a:pathLst>
              <a:path w="3001432" h="3001432">
                <a:moveTo>
                  <a:pt x="0" y="0"/>
                </a:moveTo>
                <a:lnTo>
                  <a:pt x="3001432" y="0"/>
                </a:lnTo>
                <a:lnTo>
                  <a:pt x="3001432" y="3001433"/>
                </a:lnTo>
                <a:lnTo>
                  <a:pt x="0" y="3001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83117" y="6080522"/>
            <a:ext cx="3982926" cy="302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Learn More</a:t>
            </a: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maintain safety, services, and quality of life city and countywide, Sutter County, Yuba City and Live Oak need input on community priorities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52532" y="6080531"/>
            <a:ext cx="3982926" cy="302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Provide Input</a:t>
            </a: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 government is listening to residents about their local service priorities - let us know what you care about most today!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21956" y="6080531"/>
            <a:ext cx="3982926" cy="177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Make a Difference</a:t>
            </a:r>
          </a:p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input will help inform next steps at the county and city levels.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722" y="0"/>
            <a:ext cx="15558478" cy="10287000"/>
            <a:chOff x="0" y="0"/>
            <a:chExt cx="20744637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44687" cy="13716000"/>
            </a:xfrm>
            <a:custGeom>
              <a:avLst/>
              <a:gdLst/>
              <a:ahLst/>
              <a:cxnLst/>
              <a:rect l="l" t="t" r="r" b="b"/>
              <a:pathLst>
                <a:path w="20744687" h="13716000">
                  <a:moveTo>
                    <a:pt x="0" y="0"/>
                  </a:moveTo>
                  <a:lnTo>
                    <a:pt x="20744687" y="0"/>
                  </a:lnTo>
                  <a:lnTo>
                    <a:pt x="207446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5990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70637" y="351453"/>
            <a:ext cx="14971281" cy="187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1E5A70"/>
                </a:solidFill>
                <a:latin typeface="Arial"/>
                <a:ea typeface="Arial"/>
                <a:cs typeface="Arial"/>
                <a:sym typeface="Arial"/>
              </a:rPr>
              <a:t>State/Federal Takeaways Threaten Public Safety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096824" y="2311994"/>
            <a:ext cx="8365617" cy="7617466"/>
            <a:chOff x="0" y="0"/>
            <a:chExt cx="11154156" cy="101566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154150" cy="10156626"/>
            </a:xfrm>
            <a:custGeom>
              <a:avLst/>
              <a:gdLst/>
              <a:ahLst/>
              <a:cxnLst/>
              <a:rect l="l" t="t" r="r" b="b"/>
              <a:pathLst>
                <a:path w="11154150" h="10156626">
                  <a:moveTo>
                    <a:pt x="0" y="0"/>
                  </a:moveTo>
                  <a:lnTo>
                    <a:pt x="11154150" y="0"/>
                  </a:lnTo>
                  <a:lnTo>
                    <a:pt x="11154150" y="10156626"/>
                  </a:lnTo>
                  <a:lnTo>
                    <a:pt x="0" y="1015662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66829" r="-668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154156" cy="101756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Sutter County region faces growing public safety demands for: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Safe streets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Safe neighborhoods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Safety from growing fire threats</a:t>
              </a:r>
            </a:p>
            <a:p>
              <a:pPr marL="1228725" lvl="2" indent="-409575"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State/Federal agencies continue taking funding from local governments 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Resulting County/City budget cuts reduce public safety services and mutual aid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42925" lvl="1" indent="-271462" algn="l">
                <a:lnSpc>
                  <a:spcPts val="360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Our region cannot rely on the state and federal governments to keep us safe – we must rely on ourselves</a:t>
              </a:r>
            </a:p>
            <a:p>
              <a:pPr marL="542925" lvl="1" indent="-271462" algn="l">
                <a:lnSpc>
                  <a:spcPts val="3600"/>
                </a:lnSpc>
              </a:pPr>
              <a:endPara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769603" y="2449859"/>
            <a:ext cx="5732126" cy="7569508"/>
            <a:chOff x="0" y="0"/>
            <a:chExt cx="7642835" cy="10092677"/>
          </a:xfrm>
        </p:grpSpPr>
        <p:sp>
          <p:nvSpPr>
            <p:cNvPr id="15" name="Freeform 15" descr="A white building with a dome and trees  AI-generated content may be incorrect."/>
            <p:cNvSpPr/>
            <p:nvPr/>
          </p:nvSpPr>
          <p:spPr>
            <a:xfrm>
              <a:off x="0" y="0"/>
              <a:ext cx="7642860" cy="10092690"/>
            </a:xfrm>
            <a:custGeom>
              <a:avLst/>
              <a:gdLst/>
              <a:ahLst/>
              <a:cxnLst/>
              <a:rect l="l" t="t" r="r" b="b"/>
              <a:pathLst>
                <a:path w="7642860" h="10092690">
                  <a:moveTo>
                    <a:pt x="0" y="0"/>
                  </a:moveTo>
                  <a:lnTo>
                    <a:pt x="7642860" y="0"/>
                  </a:lnTo>
                  <a:lnTo>
                    <a:pt x="7642860" y="10092690"/>
                  </a:lnTo>
                  <a:lnTo>
                    <a:pt x="0" y="10092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8060" r="-667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722" y="0"/>
            <a:ext cx="15558478" cy="10287000"/>
            <a:chOff x="0" y="0"/>
            <a:chExt cx="20744637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44687" cy="13716000"/>
            </a:xfrm>
            <a:custGeom>
              <a:avLst/>
              <a:gdLst/>
              <a:ahLst/>
              <a:cxnLst/>
              <a:rect l="l" t="t" r="r" b="b"/>
              <a:pathLst>
                <a:path w="20744687" h="13716000">
                  <a:moveTo>
                    <a:pt x="0" y="0"/>
                  </a:moveTo>
                  <a:lnTo>
                    <a:pt x="20744687" y="0"/>
                  </a:lnTo>
                  <a:lnTo>
                    <a:pt x="207446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5990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160003" y="135465"/>
            <a:ext cx="8479022" cy="10287000"/>
            <a:chOff x="0" y="0"/>
            <a:chExt cx="11305362" cy="13716000"/>
          </a:xfrm>
        </p:grpSpPr>
        <p:sp>
          <p:nvSpPr>
            <p:cNvPr id="12" name="Freeform 12" descr="A house on fire  Description automatically generated with medium confidence"/>
            <p:cNvSpPr/>
            <p:nvPr/>
          </p:nvSpPr>
          <p:spPr>
            <a:xfrm>
              <a:off x="0" y="0"/>
              <a:ext cx="11305413" cy="13716000"/>
            </a:xfrm>
            <a:custGeom>
              <a:avLst/>
              <a:gdLst/>
              <a:ahLst/>
              <a:cxnLst/>
              <a:rect l="l" t="t" r="r" b="b"/>
              <a:pathLst>
                <a:path w="11305413" h="13716000">
                  <a:moveTo>
                    <a:pt x="0" y="0"/>
                  </a:moveTo>
                  <a:lnTo>
                    <a:pt x="11305413" y="0"/>
                  </a:lnTo>
                  <a:lnTo>
                    <a:pt x="1130541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2103" b="-342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38096" y="755008"/>
            <a:ext cx="8713680" cy="1217067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algn="l">
              <a:lnSpc>
                <a:spcPts val="6480"/>
              </a:lnSpc>
            </a:pPr>
            <a:r>
              <a:rPr lang="en-US" sz="6000" dirty="0">
                <a:solidFill>
                  <a:srgbClr val="1E5A70"/>
                </a:solidFill>
                <a:latin typeface="Arial"/>
                <a:ea typeface="Arial"/>
                <a:cs typeface="Arial"/>
                <a:sym typeface="Arial"/>
              </a:rPr>
              <a:t>Threats to Fire Safety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384269" y="0"/>
            <a:ext cx="8254756" cy="2697985"/>
            <a:chOff x="0" y="0"/>
            <a:chExt cx="11006341" cy="3597313"/>
          </a:xfrm>
        </p:grpSpPr>
        <p:sp>
          <p:nvSpPr>
            <p:cNvPr id="17" name="Freeform 17" descr="Graphical user interface, text, application, email  Description automatically generated"/>
            <p:cNvSpPr/>
            <p:nvPr/>
          </p:nvSpPr>
          <p:spPr>
            <a:xfrm>
              <a:off x="0" y="0"/>
              <a:ext cx="11006328" cy="3597275"/>
            </a:xfrm>
            <a:custGeom>
              <a:avLst/>
              <a:gdLst/>
              <a:ahLst/>
              <a:cxnLst/>
              <a:rect l="l" t="t" r="r" b="b"/>
              <a:pathLst>
                <a:path w="11006328" h="3597275">
                  <a:moveTo>
                    <a:pt x="0" y="0"/>
                  </a:moveTo>
                  <a:lnTo>
                    <a:pt x="11006328" y="0"/>
                  </a:lnTo>
                  <a:lnTo>
                    <a:pt x="11006328" y="3597275"/>
                  </a:lnTo>
                  <a:lnTo>
                    <a:pt x="0" y="3597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38096" y="2251720"/>
            <a:ext cx="7818644" cy="7802137"/>
            <a:chOff x="0" y="0"/>
            <a:chExt cx="10424858" cy="1040284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24862" cy="10402848"/>
            </a:xfrm>
            <a:custGeom>
              <a:avLst/>
              <a:gdLst/>
              <a:ahLst/>
              <a:cxnLst/>
              <a:rect l="l" t="t" r="r" b="b"/>
              <a:pathLst>
                <a:path w="10424862" h="10402848">
                  <a:moveTo>
                    <a:pt x="0" y="0"/>
                  </a:moveTo>
                  <a:lnTo>
                    <a:pt x="10424862" y="0"/>
                  </a:lnTo>
                  <a:lnTo>
                    <a:pt x="10424862" y="10402848"/>
                  </a:lnTo>
                  <a:lnTo>
                    <a:pt x="0" y="104028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78032" r="-780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0424858" cy="104314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651510" lvl="1" indent="-325755" algn="l">
                <a:lnSpc>
                  <a:spcPts val="4320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2021 Grand Jury reported the County needs additional fire service funding to address: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Increased wildfire risk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Aging equipment and facilities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Staffing and retention challenges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Rising emergency response needs</a:t>
              </a:r>
            </a:p>
            <a:p>
              <a:pPr marL="1228725" lvl="2" indent="-409575" algn="l">
                <a:lnSpc>
                  <a:spcPts val="3600"/>
                </a:lnSpc>
                <a:buFont typeface="Arial"/>
                <a:buChar char="⚬"/>
              </a:pPr>
              <a:r>
                <a:rPr lang="en-US" sz="3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Reduced ability to provide mutual aid</a:t>
              </a:r>
            </a:p>
            <a:p>
              <a:pPr marL="1474470" lvl="2" indent="-491490" algn="l">
                <a:lnSpc>
                  <a:spcPts val="4320"/>
                </a:lnSpc>
              </a:pPr>
              <a:endParaRPr lang="en-US" sz="3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651510" lvl="1" indent="-325755" algn="l">
                <a:lnSpc>
                  <a:spcPts val="4320"/>
                </a:lnSpc>
                <a:buFont typeface="Arial"/>
                <a:buChar char="•"/>
              </a:pP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 2023, the County was forced to make additional cuts to fire service funding</a:t>
              </a:r>
            </a:p>
            <a:p>
              <a:pPr marL="651510" lvl="1" indent="-325755" algn="l">
                <a:lnSpc>
                  <a:spcPts val="4320"/>
                </a:lnSpc>
              </a:pPr>
              <a:endPara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651510" lvl="1" indent="-325755" algn="l">
                <a:lnSpc>
                  <a:spcPts val="4320"/>
                </a:lnSpc>
              </a:pPr>
              <a:endPara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651510" lvl="1" indent="-325755" algn="l">
                <a:lnSpc>
                  <a:spcPts val="4320"/>
                </a:lnSpc>
              </a:pPr>
              <a:endParaRPr lang="en-US" sz="3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21106" y="8447799"/>
            <a:ext cx="8581082" cy="1558385"/>
            <a:chOff x="0" y="0"/>
            <a:chExt cx="11441443" cy="20778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441430" cy="2077847"/>
            </a:xfrm>
            <a:custGeom>
              <a:avLst/>
              <a:gdLst/>
              <a:ahLst/>
              <a:cxnLst/>
              <a:rect l="l" t="t" r="r" b="b"/>
              <a:pathLst>
                <a:path w="11441430" h="2077847">
                  <a:moveTo>
                    <a:pt x="0" y="0"/>
                  </a:moveTo>
                  <a:lnTo>
                    <a:pt x="11441430" y="0"/>
                  </a:lnTo>
                  <a:lnTo>
                    <a:pt x="11441430" y="2077847"/>
                  </a:lnTo>
                  <a:lnTo>
                    <a:pt x="0" y="2077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254120" y="9226991"/>
            <a:ext cx="6922632" cy="779193"/>
            <a:chOff x="0" y="0"/>
            <a:chExt cx="1823245" cy="20521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23245" cy="205219"/>
            </a:xfrm>
            <a:custGeom>
              <a:avLst/>
              <a:gdLst/>
              <a:ahLst/>
              <a:cxnLst/>
              <a:rect l="l" t="t" r="r" b="b"/>
              <a:pathLst>
                <a:path w="1823245" h="205219">
                  <a:moveTo>
                    <a:pt x="33550" y="0"/>
                  </a:moveTo>
                  <a:lnTo>
                    <a:pt x="1789694" y="0"/>
                  </a:lnTo>
                  <a:cubicBezTo>
                    <a:pt x="1808224" y="0"/>
                    <a:pt x="1823245" y="15021"/>
                    <a:pt x="1823245" y="33550"/>
                  </a:cubicBezTo>
                  <a:lnTo>
                    <a:pt x="1823245" y="171669"/>
                  </a:lnTo>
                  <a:cubicBezTo>
                    <a:pt x="1823245" y="180567"/>
                    <a:pt x="1819710" y="189101"/>
                    <a:pt x="1813418" y="195393"/>
                  </a:cubicBezTo>
                  <a:cubicBezTo>
                    <a:pt x="1807126" y="201685"/>
                    <a:pt x="1798592" y="205219"/>
                    <a:pt x="1789694" y="205219"/>
                  </a:cubicBezTo>
                  <a:lnTo>
                    <a:pt x="33550" y="205219"/>
                  </a:lnTo>
                  <a:cubicBezTo>
                    <a:pt x="24652" y="205219"/>
                    <a:pt x="16119" y="201685"/>
                    <a:pt x="9827" y="195393"/>
                  </a:cubicBezTo>
                  <a:cubicBezTo>
                    <a:pt x="3535" y="189101"/>
                    <a:pt x="0" y="180567"/>
                    <a:pt x="0" y="171669"/>
                  </a:cubicBezTo>
                  <a:lnTo>
                    <a:pt x="0" y="33550"/>
                  </a:lnTo>
                  <a:cubicBezTo>
                    <a:pt x="0" y="24652"/>
                    <a:pt x="3535" y="16119"/>
                    <a:pt x="9827" y="9827"/>
                  </a:cubicBezTo>
                  <a:cubicBezTo>
                    <a:pt x="16119" y="3535"/>
                    <a:pt x="24652" y="0"/>
                    <a:pt x="33550" y="0"/>
                  </a:cubicBezTo>
                  <a:close/>
                </a:path>
              </a:pathLst>
            </a:custGeom>
            <a:solidFill>
              <a:srgbClr val="3030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823245" cy="243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11646" y="9308296"/>
            <a:ext cx="501415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We want to hear from you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221" y="8944784"/>
            <a:ext cx="1343608" cy="13436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722" y="0"/>
            <a:ext cx="15558478" cy="10287000"/>
            <a:chOff x="0" y="0"/>
            <a:chExt cx="20744637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44687" cy="13716000"/>
            </a:xfrm>
            <a:custGeom>
              <a:avLst/>
              <a:gdLst/>
              <a:ahLst/>
              <a:cxnLst/>
              <a:rect l="l" t="t" r="r" b="b"/>
              <a:pathLst>
                <a:path w="20744687" h="13716000">
                  <a:moveTo>
                    <a:pt x="0" y="0"/>
                  </a:moveTo>
                  <a:lnTo>
                    <a:pt x="20744687" y="0"/>
                  </a:lnTo>
                  <a:lnTo>
                    <a:pt x="207446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5990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383852" y="988505"/>
            <a:ext cx="440569" cy="481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</a:pPr>
            <a:r>
              <a:rPr lang="en-US" sz="2700">
                <a:solidFill>
                  <a:srgbClr val="8EC0C1"/>
                </a:solidFill>
                <a:latin typeface="Arimo"/>
                <a:ea typeface="Arimo"/>
                <a:cs typeface="Arimo"/>
                <a:sym typeface="Arimo"/>
              </a:rPr>
              <a:t>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77839" y="423205"/>
            <a:ext cx="12531414" cy="191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28"/>
              </a:lnSpc>
            </a:pPr>
            <a:r>
              <a:rPr lang="en-US" sz="6600">
                <a:solidFill>
                  <a:srgbClr val="1E5A70"/>
                </a:solidFill>
                <a:latin typeface="Arial"/>
                <a:ea typeface="Arial"/>
                <a:cs typeface="Arial"/>
                <a:sym typeface="Arial"/>
              </a:rPr>
              <a:t>Threats to Rural Public Safety &amp; Mutual Aid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013960" y="2534717"/>
            <a:ext cx="11916728" cy="7709802"/>
            <a:chOff x="0" y="0"/>
            <a:chExt cx="15888970" cy="102797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888973" cy="10279738"/>
            </a:xfrm>
            <a:custGeom>
              <a:avLst/>
              <a:gdLst/>
              <a:ahLst/>
              <a:cxnLst/>
              <a:rect l="l" t="t" r="r" b="b"/>
              <a:pathLst>
                <a:path w="15888973" h="10279738">
                  <a:moveTo>
                    <a:pt x="0" y="0"/>
                  </a:moveTo>
                  <a:lnTo>
                    <a:pt x="15888973" y="0"/>
                  </a:lnTo>
                  <a:lnTo>
                    <a:pt x="15888973" y="10279738"/>
                  </a:lnTo>
                  <a:lnTo>
                    <a:pt x="0" y="1027973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33008" r="-330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5888970" cy="102987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60095" lvl="1" indent="-380048" algn="l">
                <a:lnSpc>
                  <a:spcPts val="5040"/>
                </a:lnSpc>
                <a:buFont typeface="Arial"/>
                <a:buChar char="•"/>
              </a:pPr>
              <a:r>
                <a:rPr lang="en-US" sz="4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Public safety services cross jurisdictional lines</a:t>
              </a:r>
            </a:p>
            <a:p>
              <a:pPr marL="1337310" lvl="2" indent="-445770" algn="l">
                <a:lnSpc>
                  <a:spcPts val="4320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Live Oak relies on County fire services</a:t>
              </a:r>
            </a:p>
            <a:p>
              <a:pPr marL="1337310" lvl="2" indent="-445770" algn="l">
                <a:lnSpc>
                  <a:spcPts val="4320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Yuba City and the County depend on mutual aid for fire and police</a:t>
              </a:r>
            </a:p>
            <a:p>
              <a:pPr marL="1337310" lvl="2" indent="-445770" algn="l">
                <a:lnSpc>
                  <a:spcPts val="4320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 Yuba City, some fire stations are too small for modern fire trucks and don’t have up-to-date, lifesaving medical &amp; firefighting equipment</a:t>
              </a:r>
              <a:r>
                <a:rPr lang="en-US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1337310" lvl="2" indent="-445770" algn="l">
                <a:lnSpc>
                  <a:spcPts val="4320"/>
                </a:lnSpc>
              </a:pPr>
              <a:endPara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850582" lvl="2" indent="-283528" algn="l">
                <a:lnSpc>
                  <a:spcPts val="5040"/>
                </a:lnSpc>
                <a:buFont typeface="Arial"/>
                <a:buChar char="⚬"/>
              </a:pPr>
              <a:r>
                <a:rPr lang="en-US" sz="4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Rural public safety is also compromised:</a:t>
              </a:r>
            </a:p>
            <a:p>
              <a:pPr marL="1427797" lvl="3" indent="-356949" algn="l">
                <a:lnSpc>
                  <a:spcPts val="4320"/>
                </a:lnSpc>
                <a:buFont typeface="Arial"/>
                <a:buChar char="￭"/>
              </a:pP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At times, only three County Sheriff’s deputies are on patrol for </a:t>
              </a:r>
              <a:r>
                <a:rPr lang="en-US" sz="3600" u="sng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600 square miles</a:t>
              </a: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</a:p>
            <a:p>
              <a:pPr marL="1427797" lvl="3" indent="-356949" algn="l">
                <a:lnSpc>
                  <a:spcPts val="4320"/>
                </a:lnSpc>
                <a:buFont typeface="Arial"/>
                <a:buChar char="￭"/>
              </a:pPr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 patrol areas = longer response times</a:t>
              </a:r>
            </a:p>
            <a:p>
              <a:pPr marL="1427797" lvl="3" indent="-356949" algn="ctr">
                <a:lnSpc>
                  <a:spcPts val="4320"/>
                </a:lnSpc>
              </a:pPr>
              <a:endPara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0605" y="7322772"/>
            <a:ext cx="3702053" cy="2468032"/>
            <a:chOff x="0" y="0"/>
            <a:chExt cx="4936071" cy="32907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36109" cy="3290697"/>
            </a:xfrm>
            <a:custGeom>
              <a:avLst/>
              <a:gdLst/>
              <a:ahLst/>
              <a:cxnLst/>
              <a:rect l="l" t="t" r="r" b="b"/>
              <a:pathLst>
                <a:path w="4936109" h="3290697">
                  <a:moveTo>
                    <a:pt x="0" y="0"/>
                  </a:moveTo>
                  <a:lnTo>
                    <a:pt x="4936109" y="0"/>
                  </a:lnTo>
                  <a:lnTo>
                    <a:pt x="4936109" y="3290697"/>
                  </a:lnTo>
                  <a:lnTo>
                    <a:pt x="0" y="3290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24980" y="4111228"/>
            <a:ext cx="3702044" cy="2468032"/>
            <a:chOff x="0" y="0"/>
            <a:chExt cx="4936058" cy="32907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36109" cy="3290697"/>
            </a:xfrm>
            <a:custGeom>
              <a:avLst/>
              <a:gdLst/>
              <a:ahLst/>
              <a:cxnLst/>
              <a:rect l="l" t="t" r="r" b="b"/>
              <a:pathLst>
                <a:path w="4936109" h="3290697">
                  <a:moveTo>
                    <a:pt x="0" y="0"/>
                  </a:moveTo>
                  <a:lnTo>
                    <a:pt x="4936109" y="0"/>
                  </a:lnTo>
                  <a:lnTo>
                    <a:pt x="4936109" y="3290697"/>
                  </a:lnTo>
                  <a:lnTo>
                    <a:pt x="0" y="3290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24980" y="1129894"/>
            <a:ext cx="3710521" cy="2237813"/>
            <a:chOff x="0" y="0"/>
            <a:chExt cx="4947361" cy="2983751"/>
          </a:xfrm>
        </p:grpSpPr>
        <p:sp>
          <p:nvSpPr>
            <p:cNvPr id="20" name="Freeform 20" descr="Close-up of a fire truck  AI-generated content may be incorrect."/>
            <p:cNvSpPr/>
            <p:nvPr/>
          </p:nvSpPr>
          <p:spPr>
            <a:xfrm>
              <a:off x="0" y="0"/>
              <a:ext cx="4947412" cy="2983738"/>
            </a:xfrm>
            <a:custGeom>
              <a:avLst/>
              <a:gdLst/>
              <a:ahLst/>
              <a:cxnLst/>
              <a:rect l="l" t="t" r="r" b="b"/>
              <a:pathLst>
                <a:path w="4947412" h="2983738">
                  <a:moveTo>
                    <a:pt x="0" y="0"/>
                  </a:moveTo>
                  <a:lnTo>
                    <a:pt x="4947412" y="0"/>
                  </a:lnTo>
                  <a:lnTo>
                    <a:pt x="4947412" y="2983738"/>
                  </a:lnTo>
                  <a:lnTo>
                    <a:pt x="0" y="2983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256" r="1" b="-52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722" y="0"/>
            <a:ext cx="15558478" cy="10287000"/>
            <a:chOff x="0" y="0"/>
            <a:chExt cx="20744637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44687" cy="13716000"/>
            </a:xfrm>
            <a:custGeom>
              <a:avLst/>
              <a:gdLst/>
              <a:ahLst/>
              <a:cxnLst/>
              <a:rect l="l" t="t" r="r" b="b"/>
              <a:pathLst>
                <a:path w="20744687" h="13716000">
                  <a:moveTo>
                    <a:pt x="0" y="0"/>
                  </a:moveTo>
                  <a:lnTo>
                    <a:pt x="20744687" y="0"/>
                  </a:lnTo>
                  <a:lnTo>
                    <a:pt x="207446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5990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28230" y="1038130"/>
            <a:ext cx="10197532" cy="1477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1E5A70"/>
                </a:solidFill>
                <a:latin typeface="Arial"/>
                <a:ea typeface="Arial"/>
                <a:cs typeface="Arial"/>
                <a:sym typeface="Arial"/>
              </a:rPr>
              <a:t>Threats to Emergency Readiness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536790" y="2169043"/>
            <a:ext cx="8134674" cy="7595292"/>
            <a:chOff x="0" y="0"/>
            <a:chExt cx="10846232" cy="101270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846232" cy="10127054"/>
            </a:xfrm>
            <a:custGeom>
              <a:avLst/>
              <a:gdLst/>
              <a:ahLst/>
              <a:cxnLst/>
              <a:rect l="l" t="t" r="r" b="b"/>
              <a:pathLst>
                <a:path w="10846232" h="10127054">
                  <a:moveTo>
                    <a:pt x="0" y="0"/>
                  </a:moveTo>
                  <a:lnTo>
                    <a:pt x="10846232" y="0"/>
                  </a:lnTo>
                  <a:lnTo>
                    <a:pt x="10846232" y="10127054"/>
                  </a:lnTo>
                  <a:lnTo>
                    <a:pt x="0" y="1012705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69796" r="-697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8575"/>
              <a:ext cx="10846232" cy="100984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972359" lvl="1" indent="-486179" algn="l">
                <a:lnSpc>
                  <a:spcPts val="3659"/>
                </a:lnSpc>
                <a:buFont typeface="Arial"/>
                <a:buChar char="•"/>
              </a:pPr>
              <a:r>
                <a:rPr lang="en-US" sz="346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Limited ability to replace equipment</a:t>
              </a:r>
            </a:p>
            <a:p>
              <a:pPr marL="972359" lvl="1" indent="-486179" algn="l">
                <a:lnSpc>
                  <a:spcPts val="3659"/>
                </a:lnSpc>
                <a:buFont typeface="Arial"/>
                <a:buChar char="•"/>
              </a:pPr>
              <a:r>
                <a:rPr lang="en-US" sz="346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Delayed facility improvements </a:t>
              </a:r>
            </a:p>
            <a:p>
              <a:pPr marL="972359" lvl="1" indent="-486179" algn="l">
                <a:lnSpc>
                  <a:spcPts val="3659"/>
                </a:lnSpc>
                <a:buFont typeface="Arial"/>
                <a:buChar char="•"/>
              </a:pPr>
              <a:r>
                <a:rPr lang="en-US" sz="346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Reduced capacity for training and retention</a:t>
              </a:r>
            </a:p>
            <a:p>
              <a:pPr marL="972359" lvl="1" indent="-486179" algn="l">
                <a:lnSpc>
                  <a:spcPts val="3659"/>
                </a:lnSpc>
                <a:buFont typeface="Arial"/>
                <a:buChar char="•"/>
              </a:pPr>
              <a:r>
                <a:rPr lang="en-US" sz="346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Increased strain on existing staff</a:t>
              </a:r>
            </a:p>
            <a:p>
              <a:pPr marL="972359" lvl="1" indent="-486179" algn="l">
                <a:lnSpc>
                  <a:spcPts val="3659"/>
                </a:lnSpc>
                <a:buFont typeface="Arial"/>
                <a:buChar char="•"/>
              </a:pPr>
              <a:r>
                <a:rPr lang="en-US" sz="346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Large patrol areas, especially in rural regions</a:t>
              </a:r>
            </a:p>
            <a:p>
              <a:pPr marL="972359" lvl="1" indent="-486179" algn="l">
                <a:lnSpc>
                  <a:spcPts val="3659"/>
                </a:lnSpc>
                <a:buFont typeface="Arial"/>
                <a:buChar char="•"/>
              </a:pPr>
              <a:r>
                <a:rPr lang="en-US" sz="346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Longer response times to 911 sheriff/police calls</a:t>
              </a:r>
            </a:p>
            <a:p>
              <a:pPr marL="972359" lvl="1" indent="-486179" algn="l">
                <a:lnSpc>
                  <a:spcPts val="3659"/>
                </a:lnSpc>
                <a:buFont typeface="Arial"/>
                <a:buChar char="•"/>
              </a:pPr>
              <a:r>
                <a:rPr lang="en-US" sz="346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Limited ability to improve coverage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45678" y="1110434"/>
            <a:ext cx="3340570" cy="4061089"/>
            <a:chOff x="0" y="0"/>
            <a:chExt cx="4454093" cy="54147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54144" cy="5414772"/>
            </a:xfrm>
            <a:custGeom>
              <a:avLst/>
              <a:gdLst/>
              <a:ahLst/>
              <a:cxnLst/>
              <a:rect l="l" t="t" r="r" b="b"/>
              <a:pathLst>
                <a:path w="4454144" h="5414772">
                  <a:moveTo>
                    <a:pt x="0" y="0"/>
                  </a:moveTo>
                  <a:lnTo>
                    <a:pt x="4454144" y="0"/>
                  </a:lnTo>
                  <a:lnTo>
                    <a:pt x="4454144" y="5414772"/>
                  </a:lnTo>
                  <a:lnTo>
                    <a:pt x="0" y="541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601" r="-1" b="-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113266" y="1110434"/>
            <a:ext cx="3340570" cy="4061089"/>
            <a:chOff x="0" y="0"/>
            <a:chExt cx="4454093" cy="54147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54144" cy="5414772"/>
            </a:xfrm>
            <a:custGeom>
              <a:avLst/>
              <a:gdLst/>
              <a:ahLst/>
              <a:cxnLst/>
              <a:rect l="l" t="t" r="r" b="b"/>
              <a:pathLst>
                <a:path w="4454144" h="5414772">
                  <a:moveTo>
                    <a:pt x="0" y="0"/>
                  </a:moveTo>
                  <a:lnTo>
                    <a:pt x="4454144" y="0"/>
                  </a:lnTo>
                  <a:lnTo>
                    <a:pt x="4454144" y="5414772"/>
                  </a:lnTo>
                  <a:lnTo>
                    <a:pt x="0" y="541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89363" b="-1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41877" y="5406352"/>
            <a:ext cx="3348171" cy="4063117"/>
            <a:chOff x="0" y="0"/>
            <a:chExt cx="4464228" cy="54174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64177" cy="5417439"/>
            </a:xfrm>
            <a:custGeom>
              <a:avLst/>
              <a:gdLst/>
              <a:ahLst/>
              <a:cxnLst/>
              <a:rect l="l" t="t" r="r" b="b"/>
              <a:pathLst>
                <a:path w="4464177" h="5417439">
                  <a:moveTo>
                    <a:pt x="0" y="0"/>
                  </a:moveTo>
                  <a:lnTo>
                    <a:pt x="4464177" y="0"/>
                  </a:lnTo>
                  <a:lnTo>
                    <a:pt x="4464177" y="5417439"/>
                  </a:lnTo>
                  <a:lnTo>
                    <a:pt x="0" y="541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5" b="-98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113257" y="5406352"/>
            <a:ext cx="3348171" cy="4063117"/>
            <a:chOff x="0" y="0"/>
            <a:chExt cx="4464228" cy="54174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64177" cy="5417439"/>
            </a:xfrm>
            <a:custGeom>
              <a:avLst/>
              <a:gdLst/>
              <a:ahLst/>
              <a:cxnLst/>
              <a:rect l="l" t="t" r="r" b="b"/>
              <a:pathLst>
                <a:path w="4464177" h="5417439">
                  <a:moveTo>
                    <a:pt x="0" y="0"/>
                  </a:moveTo>
                  <a:lnTo>
                    <a:pt x="4464177" y="0"/>
                  </a:lnTo>
                  <a:lnTo>
                    <a:pt x="4464177" y="5417439"/>
                  </a:lnTo>
                  <a:lnTo>
                    <a:pt x="0" y="541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7954" r="-34070" b="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604127" y="9079873"/>
            <a:ext cx="6922632" cy="779193"/>
            <a:chOff x="0" y="0"/>
            <a:chExt cx="1823245" cy="2052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23245" cy="205219"/>
            </a:xfrm>
            <a:custGeom>
              <a:avLst/>
              <a:gdLst/>
              <a:ahLst/>
              <a:cxnLst/>
              <a:rect l="l" t="t" r="r" b="b"/>
              <a:pathLst>
                <a:path w="1823245" h="205219">
                  <a:moveTo>
                    <a:pt x="33550" y="0"/>
                  </a:moveTo>
                  <a:lnTo>
                    <a:pt x="1789694" y="0"/>
                  </a:lnTo>
                  <a:cubicBezTo>
                    <a:pt x="1808224" y="0"/>
                    <a:pt x="1823245" y="15021"/>
                    <a:pt x="1823245" y="33550"/>
                  </a:cubicBezTo>
                  <a:lnTo>
                    <a:pt x="1823245" y="171669"/>
                  </a:lnTo>
                  <a:cubicBezTo>
                    <a:pt x="1823245" y="180567"/>
                    <a:pt x="1819710" y="189101"/>
                    <a:pt x="1813418" y="195393"/>
                  </a:cubicBezTo>
                  <a:cubicBezTo>
                    <a:pt x="1807126" y="201685"/>
                    <a:pt x="1798592" y="205219"/>
                    <a:pt x="1789694" y="205219"/>
                  </a:cubicBezTo>
                  <a:lnTo>
                    <a:pt x="33550" y="205219"/>
                  </a:lnTo>
                  <a:cubicBezTo>
                    <a:pt x="24652" y="205219"/>
                    <a:pt x="16119" y="201685"/>
                    <a:pt x="9827" y="195393"/>
                  </a:cubicBezTo>
                  <a:cubicBezTo>
                    <a:pt x="3535" y="189101"/>
                    <a:pt x="0" y="180567"/>
                    <a:pt x="0" y="171669"/>
                  </a:cubicBezTo>
                  <a:lnTo>
                    <a:pt x="0" y="33550"/>
                  </a:lnTo>
                  <a:cubicBezTo>
                    <a:pt x="0" y="24652"/>
                    <a:pt x="3535" y="16119"/>
                    <a:pt x="9827" y="9827"/>
                  </a:cubicBezTo>
                  <a:cubicBezTo>
                    <a:pt x="16119" y="3535"/>
                    <a:pt x="24652" y="0"/>
                    <a:pt x="33550" y="0"/>
                  </a:cubicBezTo>
                  <a:close/>
                </a:path>
              </a:pathLst>
            </a:custGeom>
            <a:solidFill>
              <a:srgbClr val="3030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823245" cy="243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844371" y="9161177"/>
            <a:ext cx="510561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We want to hear from you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9793" y="8797666"/>
            <a:ext cx="1343608" cy="13436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722" y="0"/>
            <a:ext cx="15558478" cy="10287000"/>
            <a:chOff x="0" y="0"/>
            <a:chExt cx="20744637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44687" cy="13716000"/>
            </a:xfrm>
            <a:custGeom>
              <a:avLst/>
              <a:gdLst/>
              <a:ahLst/>
              <a:cxnLst/>
              <a:rect l="l" t="t" r="r" b="b"/>
              <a:pathLst>
                <a:path w="20744687" h="13716000">
                  <a:moveTo>
                    <a:pt x="0" y="0"/>
                  </a:moveTo>
                  <a:lnTo>
                    <a:pt x="20744687" y="0"/>
                  </a:lnTo>
                  <a:lnTo>
                    <a:pt x="207446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5990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715557" y="814892"/>
            <a:ext cx="6887775" cy="1496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7"/>
              </a:lnSpc>
            </a:pPr>
            <a:r>
              <a:rPr lang="en-US" sz="4590">
                <a:solidFill>
                  <a:srgbClr val="1E5A70"/>
                </a:solidFill>
                <a:latin typeface="Arial"/>
                <a:ea typeface="Arial"/>
                <a:cs typeface="Arial"/>
                <a:sym typeface="Arial"/>
              </a:rPr>
              <a:t>State/Federal Takeaways Threaten Community Priorities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624117" y="3721398"/>
            <a:ext cx="6656432" cy="5176418"/>
            <a:chOff x="0" y="0"/>
            <a:chExt cx="8875243" cy="69018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75240" cy="6901894"/>
            </a:xfrm>
            <a:custGeom>
              <a:avLst/>
              <a:gdLst/>
              <a:ahLst/>
              <a:cxnLst/>
              <a:rect l="l" t="t" r="r" b="b"/>
              <a:pathLst>
                <a:path w="8875240" h="6901894">
                  <a:moveTo>
                    <a:pt x="0" y="0"/>
                  </a:moveTo>
                  <a:lnTo>
                    <a:pt x="8875240" y="0"/>
                  </a:lnTo>
                  <a:lnTo>
                    <a:pt x="8875240" y="6901894"/>
                  </a:lnTo>
                  <a:lnTo>
                    <a:pt x="0" y="690189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49776" r="-4977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875243" cy="69495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960"/>
                </a:lnSpc>
              </a:pPr>
              <a:r>
                <a:rPr lang="en-US" sz="30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 a recently conducted community survey, Sutter County residents identified the following top priorities:  </a:t>
              </a:r>
            </a:p>
            <a:p>
              <a:pPr marL="542925" lvl="1" indent="-271462" algn="l">
                <a:lnSpc>
                  <a:spcPts val="396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Ensuring adequate drinking water supplies</a:t>
              </a:r>
            </a:p>
            <a:p>
              <a:pPr marL="542925" lvl="1" indent="-271462" algn="l">
                <a:lnSpc>
                  <a:spcPts val="396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Repairing roads</a:t>
              </a:r>
            </a:p>
            <a:p>
              <a:pPr marL="542925" lvl="1" indent="-271462" algn="l">
                <a:lnSpc>
                  <a:spcPts val="396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Maintaining fire and emergency medical response times</a:t>
              </a:r>
            </a:p>
            <a:p>
              <a:pPr marL="542925" lvl="1" indent="-271462" algn="l">
                <a:lnSpc>
                  <a:spcPts val="3960"/>
                </a:lnSpc>
                <a:buFont typeface="Arial"/>
                <a:buChar char="•"/>
              </a:pPr>
              <a:r>
                <a:rPr lang="en-US" sz="3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Retaining experienced firefighters</a:t>
              </a:r>
            </a:p>
            <a:p>
              <a:pPr marL="542925" lvl="1" indent="-271462" algn="l">
                <a:lnSpc>
                  <a:spcPts val="3960"/>
                </a:lnSpc>
              </a:pPr>
              <a:endPara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42925" lvl="1" indent="-271462" algn="l">
                <a:lnSpc>
                  <a:spcPts val="3960"/>
                </a:lnSpc>
              </a:pPr>
              <a:endPara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81805" y="965321"/>
            <a:ext cx="3340570" cy="4061089"/>
            <a:chOff x="0" y="0"/>
            <a:chExt cx="4454093" cy="541478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54144" cy="5414772"/>
            </a:xfrm>
            <a:custGeom>
              <a:avLst/>
              <a:gdLst/>
              <a:ahLst/>
              <a:cxnLst/>
              <a:rect l="l" t="t" r="r" b="b"/>
              <a:pathLst>
                <a:path w="4454144" h="5414772">
                  <a:moveTo>
                    <a:pt x="0" y="0"/>
                  </a:moveTo>
                  <a:lnTo>
                    <a:pt x="4454144" y="0"/>
                  </a:lnTo>
                  <a:lnTo>
                    <a:pt x="4454144" y="5414772"/>
                  </a:lnTo>
                  <a:lnTo>
                    <a:pt x="0" y="541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5" b="-34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049385" y="965321"/>
            <a:ext cx="3340570" cy="4061089"/>
            <a:chOff x="0" y="0"/>
            <a:chExt cx="4454093" cy="54147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54144" cy="5414772"/>
            </a:xfrm>
            <a:custGeom>
              <a:avLst/>
              <a:gdLst/>
              <a:ahLst/>
              <a:cxnLst/>
              <a:rect l="l" t="t" r="r" b="b"/>
              <a:pathLst>
                <a:path w="4454144" h="5414772">
                  <a:moveTo>
                    <a:pt x="0" y="0"/>
                  </a:moveTo>
                  <a:lnTo>
                    <a:pt x="4454144" y="0"/>
                  </a:lnTo>
                  <a:lnTo>
                    <a:pt x="4454144" y="5414772"/>
                  </a:lnTo>
                  <a:lnTo>
                    <a:pt x="0" y="5414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661" r="-5" b="-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78005" y="5261239"/>
            <a:ext cx="3348171" cy="4063117"/>
            <a:chOff x="0" y="0"/>
            <a:chExt cx="4464228" cy="541749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64177" cy="5417439"/>
            </a:xfrm>
            <a:custGeom>
              <a:avLst/>
              <a:gdLst/>
              <a:ahLst/>
              <a:cxnLst/>
              <a:rect l="l" t="t" r="r" b="b"/>
              <a:pathLst>
                <a:path w="4464177" h="5417439">
                  <a:moveTo>
                    <a:pt x="0" y="0"/>
                  </a:moveTo>
                  <a:lnTo>
                    <a:pt x="4464177" y="0"/>
                  </a:lnTo>
                  <a:lnTo>
                    <a:pt x="4464177" y="5417439"/>
                  </a:lnTo>
                  <a:lnTo>
                    <a:pt x="0" y="541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058" r="-51860" b="-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049385" y="5261239"/>
            <a:ext cx="3348171" cy="4063117"/>
            <a:chOff x="0" y="0"/>
            <a:chExt cx="4464228" cy="54174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64177" cy="5417439"/>
            </a:xfrm>
            <a:custGeom>
              <a:avLst/>
              <a:gdLst/>
              <a:ahLst/>
              <a:cxnLst/>
              <a:rect l="l" t="t" r="r" b="b"/>
              <a:pathLst>
                <a:path w="4464177" h="5417439">
                  <a:moveTo>
                    <a:pt x="0" y="0"/>
                  </a:moveTo>
                  <a:lnTo>
                    <a:pt x="4464177" y="0"/>
                  </a:lnTo>
                  <a:lnTo>
                    <a:pt x="4464177" y="5417439"/>
                  </a:lnTo>
                  <a:lnTo>
                    <a:pt x="0" y="5417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4474" r="-27444" b="-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604127" y="9079873"/>
            <a:ext cx="6922632" cy="779193"/>
            <a:chOff x="0" y="0"/>
            <a:chExt cx="1823245" cy="2052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23245" cy="205219"/>
            </a:xfrm>
            <a:custGeom>
              <a:avLst/>
              <a:gdLst/>
              <a:ahLst/>
              <a:cxnLst/>
              <a:rect l="l" t="t" r="r" b="b"/>
              <a:pathLst>
                <a:path w="1823245" h="205219">
                  <a:moveTo>
                    <a:pt x="33550" y="0"/>
                  </a:moveTo>
                  <a:lnTo>
                    <a:pt x="1789694" y="0"/>
                  </a:lnTo>
                  <a:cubicBezTo>
                    <a:pt x="1808224" y="0"/>
                    <a:pt x="1823245" y="15021"/>
                    <a:pt x="1823245" y="33550"/>
                  </a:cubicBezTo>
                  <a:lnTo>
                    <a:pt x="1823245" y="171669"/>
                  </a:lnTo>
                  <a:cubicBezTo>
                    <a:pt x="1823245" y="180567"/>
                    <a:pt x="1819710" y="189101"/>
                    <a:pt x="1813418" y="195393"/>
                  </a:cubicBezTo>
                  <a:cubicBezTo>
                    <a:pt x="1807126" y="201685"/>
                    <a:pt x="1798592" y="205219"/>
                    <a:pt x="1789694" y="205219"/>
                  </a:cubicBezTo>
                  <a:lnTo>
                    <a:pt x="33550" y="205219"/>
                  </a:lnTo>
                  <a:cubicBezTo>
                    <a:pt x="24652" y="205219"/>
                    <a:pt x="16119" y="201685"/>
                    <a:pt x="9827" y="195393"/>
                  </a:cubicBezTo>
                  <a:cubicBezTo>
                    <a:pt x="3535" y="189101"/>
                    <a:pt x="0" y="180567"/>
                    <a:pt x="0" y="171669"/>
                  </a:cubicBezTo>
                  <a:lnTo>
                    <a:pt x="0" y="33550"/>
                  </a:lnTo>
                  <a:cubicBezTo>
                    <a:pt x="0" y="24652"/>
                    <a:pt x="3535" y="16119"/>
                    <a:pt x="9827" y="9827"/>
                  </a:cubicBezTo>
                  <a:cubicBezTo>
                    <a:pt x="16119" y="3535"/>
                    <a:pt x="24652" y="0"/>
                    <a:pt x="33550" y="0"/>
                  </a:cubicBezTo>
                  <a:close/>
                </a:path>
              </a:pathLst>
            </a:custGeom>
            <a:solidFill>
              <a:srgbClr val="3030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823245" cy="2433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827912" y="9161177"/>
            <a:ext cx="5105614" cy="540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We want to hear from you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9793" y="8797666"/>
            <a:ext cx="1343608" cy="13436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BB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446257" cy="10287000"/>
            <a:chOff x="0" y="0"/>
            <a:chExt cx="1928343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8368" cy="13716000"/>
            </a:xfrm>
            <a:custGeom>
              <a:avLst/>
              <a:gdLst/>
              <a:ahLst/>
              <a:cxnLst/>
              <a:rect l="l" t="t" r="r" b="b"/>
              <a:pathLst>
                <a:path w="1928368" h="13716000">
                  <a:moveTo>
                    <a:pt x="0" y="0"/>
                  </a:moveTo>
                  <a:lnTo>
                    <a:pt x="1928368" y="0"/>
                  </a:lnTo>
                  <a:lnTo>
                    <a:pt x="192836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206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43066" y="0"/>
            <a:ext cx="68580" cy="10287000"/>
            <a:chOff x="0" y="0"/>
            <a:chExt cx="9144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1440" cy="13716000"/>
            </a:xfrm>
            <a:custGeom>
              <a:avLst/>
              <a:gdLst/>
              <a:ahLst/>
              <a:cxnLst/>
              <a:rect l="l" t="t" r="r" b="b"/>
              <a:pathLst>
                <a:path w="91440" h="13716000">
                  <a:moveTo>
                    <a:pt x="0" y="0"/>
                  </a:moveTo>
                  <a:lnTo>
                    <a:pt x="91440" y="0"/>
                  </a:lnTo>
                  <a:lnTo>
                    <a:pt x="9144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722" y="0"/>
            <a:ext cx="15558478" cy="10287000"/>
            <a:chOff x="0" y="0"/>
            <a:chExt cx="20744637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744687" cy="13716000"/>
            </a:xfrm>
            <a:custGeom>
              <a:avLst/>
              <a:gdLst/>
              <a:ahLst/>
              <a:cxnLst/>
              <a:rect l="l" t="t" r="r" b="b"/>
              <a:pathLst>
                <a:path w="20744687" h="13716000">
                  <a:moveTo>
                    <a:pt x="0" y="0"/>
                  </a:moveTo>
                  <a:lnTo>
                    <a:pt x="20744687" y="0"/>
                  </a:lnTo>
                  <a:lnTo>
                    <a:pt x="2074468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8431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65990" y="0"/>
            <a:ext cx="41148" cy="10287000"/>
            <a:chOff x="0" y="0"/>
            <a:chExt cx="54864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864" cy="13716000"/>
            </a:xfrm>
            <a:custGeom>
              <a:avLst/>
              <a:gdLst/>
              <a:ahLst/>
              <a:cxnLst/>
              <a:rect l="l" t="t" r="r" b="b"/>
              <a:pathLst>
                <a:path w="54864" h="13716000">
                  <a:moveTo>
                    <a:pt x="0" y="0"/>
                  </a:moveTo>
                  <a:lnTo>
                    <a:pt x="54864" y="0"/>
                  </a:lnTo>
                  <a:lnTo>
                    <a:pt x="5486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8EC0C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50644" y="500005"/>
            <a:ext cx="14620323" cy="149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8"/>
              </a:lnSpc>
            </a:pPr>
            <a:r>
              <a:rPr lang="en-US" sz="4859">
                <a:solidFill>
                  <a:srgbClr val="1E5A70"/>
                </a:solidFill>
                <a:latin typeface="Arial"/>
                <a:ea typeface="Arial"/>
                <a:cs typeface="Arial"/>
                <a:sym typeface="Arial"/>
              </a:rPr>
              <a:t>Your Feedback Matters to a Safe, </a:t>
            </a:r>
          </a:p>
          <a:p>
            <a:pPr algn="ctr">
              <a:lnSpc>
                <a:spcPts val="5248"/>
              </a:lnSpc>
            </a:pPr>
            <a:r>
              <a:rPr lang="en-US" sz="4859">
                <a:solidFill>
                  <a:srgbClr val="1E5A70"/>
                </a:solidFill>
                <a:latin typeface="Arial"/>
                <a:ea typeface="Arial"/>
                <a:cs typeface="Arial"/>
                <a:sym typeface="Arial"/>
              </a:rPr>
              <a:t>Self-Reliant Sutter County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767298" y="3977754"/>
            <a:ext cx="2676373" cy="2676373"/>
            <a:chOff x="0" y="0"/>
            <a:chExt cx="3568497" cy="35684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68446" cy="3568446"/>
            </a:xfrm>
            <a:custGeom>
              <a:avLst/>
              <a:gdLst/>
              <a:ahLst/>
              <a:cxnLst/>
              <a:rect l="l" t="t" r="r" b="b"/>
              <a:pathLst>
                <a:path w="3568446" h="3568446">
                  <a:moveTo>
                    <a:pt x="0" y="1784223"/>
                  </a:moveTo>
                  <a:cubicBezTo>
                    <a:pt x="0" y="798830"/>
                    <a:pt x="798830" y="0"/>
                    <a:pt x="1784223" y="0"/>
                  </a:cubicBezTo>
                  <a:cubicBezTo>
                    <a:pt x="2769616" y="0"/>
                    <a:pt x="3568446" y="798830"/>
                    <a:pt x="3568446" y="1784223"/>
                  </a:cubicBezTo>
                  <a:cubicBezTo>
                    <a:pt x="3568446" y="2769616"/>
                    <a:pt x="2769616" y="3568446"/>
                    <a:pt x="1784223" y="3568446"/>
                  </a:cubicBezTo>
                  <a:cubicBezTo>
                    <a:pt x="798830" y="3568446"/>
                    <a:pt x="0" y="2769616"/>
                    <a:pt x="0" y="1784223"/>
                  </a:cubicBezTo>
                  <a:close/>
                </a:path>
              </a:pathLst>
            </a:custGeom>
            <a:solidFill>
              <a:srgbClr val="5EC79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3337674" y="4548130"/>
            <a:ext cx="1535620" cy="1535620"/>
          </a:xfrm>
          <a:custGeom>
            <a:avLst/>
            <a:gdLst/>
            <a:ahLst/>
            <a:cxnLst/>
            <a:rect l="l" t="t" r="r" b="b"/>
            <a:pathLst>
              <a:path w="1535620" h="1535620">
                <a:moveTo>
                  <a:pt x="0" y="0"/>
                </a:moveTo>
                <a:lnTo>
                  <a:pt x="1535621" y="0"/>
                </a:lnTo>
                <a:lnTo>
                  <a:pt x="1535621" y="1535621"/>
                </a:lnTo>
                <a:lnTo>
                  <a:pt x="0" y="1535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932108" y="7475487"/>
            <a:ext cx="4401788" cy="177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Please visit </a:t>
            </a:r>
            <a:r>
              <a:rPr lang="en-US" sz="2400" u="sng">
                <a:solidFill>
                  <a:srgbClr val="6D9D9B"/>
                </a:solidFill>
                <a:latin typeface="Arial"/>
                <a:ea typeface="Arial"/>
                <a:cs typeface="Arial"/>
                <a:sym typeface="Arial"/>
              </a:rPr>
              <a:t>www.Sutter.gov/conversation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join the conversation by completing an online community survey. 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922609" y="3977754"/>
            <a:ext cx="2676373" cy="2676373"/>
            <a:chOff x="0" y="0"/>
            <a:chExt cx="3568497" cy="356849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68446" cy="3568446"/>
            </a:xfrm>
            <a:custGeom>
              <a:avLst/>
              <a:gdLst/>
              <a:ahLst/>
              <a:cxnLst/>
              <a:rect l="l" t="t" r="r" b="b"/>
              <a:pathLst>
                <a:path w="3568446" h="3568446">
                  <a:moveTo>
                    <a:pt x="0" y="1784223"/>
                  </a:moveTo>
                  <a:cubicBezTo>
                    <a:pt x="0" y="798830"/>
                    <a:pt x="798830" y="0"/>
                    <a:pt x="1784223" y="0"/>
                  </a:cubicBezTo>
                  <a:cubicBezTo>
                    <a:pt x="2769616" y="0"/>
                    <a:pt x="3568446" y="798830"/>
                    <a:pt x="3568446" y="1784223"/>
                  </a:cubicBezTo>
                  <a:cubicBezTo>
                    <a:pt x="3568446" y="2769616"/>
                    <a:pt x="2769616" y="3568446"/>
                    <a:pt x="1784223" y="3568446"/>
                  </a:cubicBezTo>
                  <a:cubicBezTo>
                    <a:pt x="798830" y="3568446"/>
                    <a:pt x="0" y="2769616"/>
                    <a:pt x="0" y="1784223"/>
                  </a:cubicBezTo>
                  <a:close/>
                </a:path>
              </a:pathLst>
            </a:custGeom>
            <a:solidFill>
              <a:srgbClr val="4DAD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8492985" y="4548130"/>
            <a:ext cx="1535620" cy="1535620"/>
          </a:xfrm>
          <a:custGeom>
            <a:avLst/>
            <a:gdLst/>
            <a:ahLst/>
            <a:cxnLst/>
            <a:rect l="l" t="t" r="r" b="b"/>
            <a:pathLst>
              <a:path w="1535620" h="1535620">
                <a:moveTo>
                  <a:pt x="0" y="0"/>
                </a:moveTo>
                <a:lnTo>
                  <a:pt x="1535621" y="0"/>
                </a:lnTo>
                <a:lnTo>
                  <a:pt x="1535621" y="1535621"/>
                </a:lnTo>
                <a:lnTo>
                  <a:pt x="0" y="1535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059911" y="7471086"/>
            <a:ext cx="4401788" cy="177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you are a member of a community or civic organization, let us know if you would like the County to present at your next meeting.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077930" y="3977754"/>
            <a:ext cx="2676373" cy="2676373"/>
            <a:chOff x="0" y="0"/>
            <a:chExt cx="3568497" cy="356849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68446" cy="3568446"/>
            </a:xfrm>
            <a:custGeom>
              <a:avLst/>
              <a:gdLst/>
              <a:ahLst/>
              <a:cxnLst/>
              <a:rect l="l" t="t" r="r" b="b"/>
              <a:pathLst>
                <a:path w="3568446" h="3568446">
                  <a:moveTo>
                    <a:pt x="0" y="1784223"/>
                  </a:moveTo>
                  <a:cubicBezTo>
                    <a:pt x="0" y="798830"/>
                    <a:pt x="798830" y="0"/>
                    <a:pt x="1784223" y="0"/>
                  </a:cubicBezTo>
                  <a:cubicBezTo>
                    <a:pt x="2769616" y="0"/>
                    <a:pt x="3568446" y="798830"/>
                    <a:pt x="3568446" y="1784223"/>
                  </a:cubicBezTo>
                  <a:cubicBezTo>
                    <a:pt x="3568446" y="2769616"/>
                    <a:pt x="2769616" y="3568446"/>
                    <a:pt x="1784223" y="3568446"/>
                  </a:cubicBezTo>
                  <a:cubicBezTo>
                    <a:pt x="798830" y="3568446"/>
                    <a:pt x="0" y="2769616"/>
                    <a:pt x="0" y="1784223"/>
                  </a:cubicBezTo>
                  <a:close/>
                </a:path>
              </a:pathLst>
            </a:custGeom>
            <a:solidFill>
              <a:srgbClr val="CDB75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36390" y="4536224"/>
            <a:ext cx="1559433" cy="1559433"/>
            <a:chOff x="0" y="0"/>
            <a:chExt cx="2079244" cy="2079244"/>
          </a:xfrm>
        </p:grpSpPr>
        <p:sp>
          <p:nvSpPr>
            <p:cNvPr id="22" name="Freeform 22"/>
            <p:cNvSpPr/>
            <p:nvPr/>
          </p:nvSpPr>
          <p:spPr>
            <a:xfrm>
              <a:off x="15875" y="15875"/>
              <a:ext cx="2047494" cy="2047494"/>
            </a:xfrm>
            <a:custGeom>
              <a:avLst/>
              <a:gdLst/>
              <a:ahLst/>
              <a:cxnLst/>
              <a:rect l="l" t="t" r="r" b="b"/>
              <a:pathLst>
                <a:path w="2047494" h="2047494">
                  <a:moveTo>
                    <a:pt x="0" y="0"/>
                  </a:moveTo>
                  <a:lnTo>
                    <a:pt x="2047494" y="0"/>
                  </a:lnTo>
                  <a:lnTo>
                    <a:pt x="2047494" y="2047494"/>
                  </a:lnTo>
                  <a:lnTo>
                    <a:pt x="0" y="2047494"/>
                  </a:lnTo>
                  <a:close/>
                </a:path>
              </a:pathLst>
            </a:custGeom>
            <a:blipFill>
              <a:blip r:embed="rId6"/>
              <a:stretch>
                <a:fillRect l="-775" t="-775" r="-775" b="-7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215222" y="7471086"/>
            <a:ext cx="4401788" cy="177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Your feedback will help the County make decisions on its budget reconciliation this year.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917860" y="2396480"/>
            <a:ext cx="2510142" cy="135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1E5A70"/>
                </a:solidFill>
                <a:latin typeface="Arial Bold"/>
                <a:ea typeface="Arial Bold"/>
                <a:cs typeface="Arial Bold"/>
                <a:sym typeface="Arial Bold"/>
              </a:rPr>
              <a:t>Take The Survey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598921" y="2396480"/>
            <a:ext cx="3400558" cy="135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1E5A70"/>
                </a:solidFill>
                <a:latin typeface="Arial Bold"/>
                <a:ea typeface="Arial Bold"/>
                <a:cs typeface="Arial Bold"/>
                <a:sym typeface="Arial Bold"/>
              </a:rPr>
              <a:t>Spread The Word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59998" y="2396480"/>
            <a:ext cx="3243758" cy="135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b="1">
                <a:solidFill>
                  <a:srgbClr val="1E5A70"/>
                </a:solidFill>
                <a:latin typeface="Arial Bold"/>
                <a:ea typeface="Arial Bold"/>
                <a:cs typeface="Arial Bold"/>
                <a:sym typeface="Arial Bold"/>
              </a:rPr>
              <a:t>Make a Difference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83636"/>
          </a:xfrm>
          <a:custGeom>
            <a:avLst/>
            <a:gdLst/>
            <a:ahLst/>
            <a:cxnLst/>
            <a:rect l="l" t="t" r="r" b="b"/>
            <a:pathLst>
              <a:path w="18288000" h="11083636">
                <a:moveTo>
                  <a:pt x="0" y="0"/>
                </a:moveTo>
                <a:lnTo>
                  <a:pt x="18288000" y="0"/>
                </a:lnTo>
                <a:lnTo>
                  <a:pt x="18288000" y="11083636"/>
                </a:lnTo>
                <a:lnTo>
                  <a:pt x="0" y="11083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85080" y="990676"/>
            <a:ext cx="13117840" cy="166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Join the Conversation: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2674620"/>
            <a:ext cx="4937760" cy="49377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31951" y="8042276"/>
            <a:ext cx="15424098" cy="121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If you are a member of a civic organization that would like an additional presentation, contact Kathy DeMille at kdemille@co.sutter.ca.us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521</Words>
  <Application>Microsoft Office PowerPoint</Application>
  <PresentationFormat>Custom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Bold</vt:lpstr>
      <vt:lpstr>Calibri</vt:lpstr>
      <vt:lpstr>Arial</vt:lpstr>
      <vt:lpstr>Arimo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CountyConversationPresentationQR</dc:title>
  <dc:creator>Jake Abbott</dc:creator>
  <cp:lastModifiedBy>Jake Abbott</cp:lastModifiedBy>
  <cp:revision>4</cp:revision>
  <dcterms:created xsi:type="dcterms:W3CDTF">2006-08-16T00:00:00Z</dcterms:created>
  <dcterms:modified xsi:type="dcterms:W3CDTF">2026-03-17T20:23:15Z</dcterms:modified>
  <dc:identifier>DAHEJBBoxr0</dc:identifier>
</cp:coreProperties>
</file>